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7" r:id="rId2"/>
    <p:sldId id="428" r:id="rId3"/>
    <p:sldId id="395" r:id="rId4"/>
    <p:sldId id="417" r:id="rId5"/>
    <p:sldId id="408" r:id="rId6"/>
    <p:sldId id="431" r:id="rId7"/>
    <p:sldId id="396" r:id="rId8"/>
    <p:sldId id="426" r:id="rId9"/>
    <p:sldId id="425" r:id="rId10"/>
    <p:sldId id="415" r:id="rId11"/>
    <p:sldId id="422" r:id="rId12"/>
    <p:sldId id="411" r:id="rId13"/>
    <p:sldId id="435" r:id="rId14"/>
    <p:sldId id="419" r:id="rId15"/>
    <p:sldId id="397" r:id="rId16"/>
    <p:sldId id="437" r:id="rId17"/>
    <p:sldId id="341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E84"/>
    <a:srgbClr val="F1F1F1"/>
    <a:srgbClr val="5B9DBB"/>
    <a:srgbClr val="13436C"/>
    <a:srgbClr val="A90202"/>
    <a:srgbClr val="1A204C"/>
    <a:srgbClr val="ADB5BF"/>
    <a:srgbClr val="00458A"/>
    <a:srgbClr val="8F6A6F"/>
    <a:srgbClr val="0E7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94671"/>
  </p:normalViewPr>
  <p:slideViewPr>
    <p:cSldViewPr>
      <p:cViewPr varScale="1">
        <p:scale>
          <a:sx n="108" d="100"/>
          <a:sy n="108" d="100"/>
        </p:scale>
        <p:origin x="778" y="72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2019/5/10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87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07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0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875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956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23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95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0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537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530F5A-D518-459C-932E-A52956ADA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0"/>
          <a:stretch/>
        </p:blipFill>
        <p:spPr>
          <a:xfrm>
            <a:off x="-15200" y="-15520"/>
            <a:ext cx="9174399" cy="10595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B4FECD-5298-4FEF-9FAC-8683AEEC1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/>
        </p:blipFill>
        <p:spPr>
          <a:xfrm>
            <a:off x="-15200" y="4096433"/>
            <a:ext cx="9159199" cy="104706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7ACDE0C-79AC-4EF2-BE25-7FDC13479A51}"/>
              </a:ext>
            </a:extLst>
          </p:cNvPr>
          <p:cNvSpPr/>
          <p:nvPr/>
        </p:nvSpPr>
        <p:spPr>
          <a:xfrm>
            <a:off x="3696654" y="1131590"/>
            <a:ext cx="44347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spc="300" dirty="0">
                <a:solidFill>
                  <a:srgbClr val="326E84"/>
                </a:solidFill>
                <a:latin typeface="Agency FB" panose="020B0503020202020204" pitchFamily="34" charset="0"/>
                <a:cs typeface="+mn-ea"/>
                <a:sym typeface="+mn-lt"/>
              </a:rPr>
              <a:t>2019</a:t>
            </a:r>
            <a:endParaRPr lang="zh-CN" altLang="en-US" sz="8800" spc="300" dirty="0">
              <a:solidFill>
                <a:srgbClr val="326E8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C2AD60F-CF12-4B26-A4D4-78500E59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698" y="2371819"/>
            <a:ext cx="53371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云创大数据教学平台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9C481AF-482E-42CD-837E-4B1F2910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253" y="3038952"/>
            <a:ext cx="45340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知识图谱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智能定制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课程体系  个性学习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5A9957-58D7-4B7A-A774-9635C3413CAF}"/>
              </a:ext>
            </a:extLst>
          </p:cNvPr>
          <p:cNvGrpSpPr/>
          <p:nvPr/>
        </p:nvGrpSpPr>
        <p:grpSpPr>
          <a:xfrm>
            <a:off x="3696654" y="3456641"/>
            <a:ext cx="1827315" cy="273378"/>
            <a:chOff x="5677613" y="3909380"/>
            <a:chExt cx="1827315" cy="27337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2217F0F-6D43-411E-8968-077F85F611FD}"/>
                </a:ext>
              </a:extLst>
            </p:cNvPr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TextBox 84">
              <a:extLst>
                <a:ext uri="{FF2B5EF4-FFF2-40B4-BE49-F238E27FC236}">
                  <a16:creationId xmlns:a16="http://schemas.microsoft.com/office/drawing/2014/main" id="{0376F357-1011-4014-8F8B-E72D2ACF5B04}"/>
                </a:ext>
              </a:extLst>
            </p:cNvPr>
            <p:cNvSpPr txBox="1"/>
            <p:nvPr/>
          </p:nvSpPr>
          <p:spPr>
            <a:xfrm>
              <a:off x="5677613" y="3921148"/>
              <a:ext cx="18273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介绍人：杨震宇</a:t>
              </a:r>
            </a:p>
          </p:txBody>
        </p:sp>
      </p:grp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1990BB9B-7E26-477C-9835-2E608FDFF0DB}"/>
              </a:ext>
            </a:extLst>
          </p:cNvPr>
          <p:cNvSpPr/>
          <p:nvPr/>
        </p:nvSpPr>
        <p:spPr>
          <a:xfrm rot="18055814">
            <a:off x="8295660" y="1431694"/>
            <a:ext cx="393893" cy="846342"/>
          </a:xfrm>
          <a:prstGeom prst="triangle">
            <a:avLst>
              <a:gd name="adj" fmla="val 19970"/>
            </a:avLst>
          </a:prstGeom>
          <a:solidFill>
            <a:srgbClr val="326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6134783F-BFE5-49E8-8543-895FFB0807DB}"/>
              </a:ext>
            </a:extLst>
          </p:cNvPr>
          <p:cNvSpPr/>
          <p:nvPr/>
        </p:nvSpPr>
        <p:spPr>
          <a:xfrm rot="10800000">
            <a:off x="2872920" y="1330322"/>
            <a:ext cx="373698" cy="377697"/>
          </a:xfrm>
          <a:prstGeom prst="triangle">
            <a:avLst>
              <a:gd name="adj" fmla="val 19970"/>
            </a:avLst>
          </a:prstGeom>
          <a:solidFill>
            <a:srgbClr val="326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1143FC31-FA3F-45C2-9301-7CFA6A4A624A}"/>
              </a:ext>
            </a:extLst>
          </p:cNvPr>
          <p:cNvSpPr/>
          <p:nvPr/>
        </p:nvSpPr>
        <p:spPr>
          <a:xfrm rot="19493299">
            <a:off x="1047396" y="3141430"/>
            <a:ext cx="1228444" cy="267653"/>
          </a:xfrm>
          <a:prstGeom prst="triangle">
            <a:avLst>
              <a:gd name="adj" fmla="val 19970"/>
            </a:avLst>
          </a:prstGeom>
          <a:solidFill>
            <a:srgbClr val="326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BBF34D4F-B2BD-4C43-83D6-6E22FB842D7C}"/>
              </a:ext>
            </a:extLst>
          </p:cNvPr>
          <p:cNvSpPr/>
          <p:nvPr/>
        </p:nvSpPr>
        <p:spPr>
          <a:xfrm rot="18055814" flipV="1">
            <a:off x="5895488" y="3768534"/>
            <a:ext cx="393893" cy="179948"/>
          </a:xfrm>
          <a:prstGeom prst="triangle">
            <a:avLst>
              <a:gd name="adj" fmla="val 19970"/>
            </a:avLst>
          </a:prstGeom>
          <a:solidFill>
            <a:srgbClr val="326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5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21243" y="1336740"/>
            <a:ext cx="4312872" cy="2461721"/>
            <a:chOff x="8540751" y="4843463"/>
            <a:chExt cx="8012112" cy="4562475"/>
          </a:xfrm>
          <a:effectLst/>
        </p:grpSpPr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p14="http://schemas.microsoft.com/office/powerpoint/2010/main" xmlns:a14="http://schemas.microsoft.com/office/drawing/2010/main" xmlns:lc="http://schemas.openxmlformats.org/drawingml/2006/lockedCanvas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84120" y="1336741"/>
            <a:ext cx="4338638" cy="1209429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930282"/>
              <a:chOff x="7505490" y="2041661"/>
              <a:chExt cx="4207134" cy="1240377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积分系统</a:t>
                </a: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7"/>
                <a:ext cx="4207134" cy="817971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通过学习量决定，每日没有上限。学生可通过每日签到、观看视频、完成随堂测验等获得活动分。</a:t>
                </a:r>
                <a:endParaRPr lang="en-US" altLang="zh-CN" sz="1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活动分设有等级，以激励学生的学习热情。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4120" y="2597330"/>
            <a:ext cx="4338638" cy="1260589"/>
            <a:chOff x="4584120" y="2597330"/>
            <a:chExt cx="4338638" cy="126058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229240" cy="1025306"/>
              <a:chOff x="7505490" y="2041661"/>
              <a:chExt cx="4305654" cy="1367075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成就系统</a:t>
                </a: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5"/>
                <a:ext cx="4305654" cy="944671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通过学生随堂检测、作业和考试的正确率隐性决定，达到一定成就分，系统会自动给学生点亮徽章。</a:t>
                </a:r>
                <a:endParaRPr lang="en-US" altLang="zh-CN" sz="1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不同徽章获得的难易程度不同，以激励学生的学习热情。</a:t>
                </a:r>
              </a:p>
            </p:txBody>
          </p:sp>
        </p:grpSp>
      </p:grpSp>
      <p:sp>
        <p:nvSpPr>
          <p:cNvPr id="27" name="TextBox 18"/>
          <p:cNvSpPr txBox="1"/>
          <p:nvPr/>
        </p:nvSpPr>
        <p:spPr>
          <a:xfrm>
            <a:off x="667670" y="377014"/>
            <a:ext cx="8065294" cy="34624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积分成就系统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040037-BA9B-F544-B8B0-F92D16F40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10" y="1491630"/>
            <a:ext cx="3272887" cy="19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35" y="1288670"/>
            <a:ext cx="4676628" cy="2785678"/>
          </a:xfrm>
          <a:prstGeom prst="rect">
            <a:avLst/>
          </a:prstGeom>
        </p:spPr>
      </p:pic>
      <p:sp>
        <p:nvSpPr>
          <p:cNvPr id="13" name="Rectangle: Folded Corner 1"/>
          <p:cNvSpPr/>
          <p:nvPr/>
        </p:nvSpPr>
        <p:spPr>
          <a:xfrm>
            <a:off x="4065346" y="878306"/>
            <a:ext cx="725672" cy="86721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部分教材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536" y="1275606"/>
            <a:ext cx="2616521" cy="677685"/>
            <a:chOff x="6487915" y="1484784"/>
            <a:chExt cx="4953305" cy="903580"/>
          </a:xfrm>
        </p:grpSpPr>
        <p:sp>
          <p:nvSpPr>
            <p:cNvPr id="24" name="TextBox 16"/>
            <p:cNvSpPr txBox="1"/>
            <p:nvPr/>
          </p:nvSpPr>
          <p:spPr>
            <a:xfrm>
              <a:off x="6487915" y="1484784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b" anchorCtr="0">
              <a:noAutofit/>
            </a:bodyPr>
            <a:lstStyle/>
            <a:p>
              <a:r>
                <a:rPr lang="zh-CN" altLang="en-US" sz="2500" b="1" dirty="0">
                  <a:solidFill>
                    <a:srgbClr val="326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配套教学教材</a:t>
              </a: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6487915" y="1861810"/>
              <a:ext cx="4953305" cy="526554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体系完善，实战性强，资源齐全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5536" y="2161059"/>
            <a:ext cx="1360751" cy="1464486"/>
            <a:chOff x="539359" y="2125721"/>
            <a:chExt cx="1360751" cy="1464486"/>
          </a:xfrm>
        </p:grpSpPr>
        <p:sp>
          <p:nvSpPr>
            <p:cNvPr id="4" name="Rectangle: Rounded Corners 17"/>
            <p:cNvSpPr/>
            <p:nvPr/>
          </p:nvSpPr>
          <p:spPr>
            <a:xfrm>
              <a:off x="539359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 sz="1400"/>
            </a:p>
          </p:txBody>
        </p:sp>
        <p:sp>
          <p:nvSpPr>
            <p:cNvPr id="7" name="Freeform: Shape 3"/>
            <p:cNvSpPr/>
            <p:nvPr/>
          </p:nvSpPr>
          <p:spPr>
            <a:xfrm>
              <a:off x="783434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lowchart: Extract 5"/>
            <p:cNvSpPr/>
            <p:nvPr/>
          </p:nvSpPr>
          <p:spPr>
            <a:xfrm rot="5400000">
              <a:off x="1700996" y="3289330"/>
              <a:ext cx="215167" cy="18306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39359" y="2125724"/>
              <a:ext cx="1186577" cy="1464483"/>
              <a:chOff x="4886324" y="2414406"/>
              <a:chExt cx="7305675" cy="1360668"/>
            </a:xfrm>
          </p:grpSpPr>
          <p:sp>
            <p:nvSpPr>
              <p:cNvPr id="22" name="Rectangle 20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销量好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是国内销量排名高、被众多高校采用的教材系列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675657" y="2161059"/>
            <a:ext cx="1343744" cy="1464486"/>
            <a:chOff x="1819480" y="2125721"/>
            <a:chExt cx="1343744" cy="1464486"/>
          </a:xfrm>
        </p:grpSpPr>
        <p:sp>
          <p:nvSpPr>
            <p:cNvPr id="5" name="Rectangle: Rounded Corners 18"/>
            <p:cNvSpPr/>
            <p:nvPr/>
          </p:nvSpPr>
          <p:spPr>
            <a:xfrm>
              <a:off x="1819480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" name="Freeform: Shape 6"/>
            <p:cNvSpPr/>
            <p:nvPr/>
          </p:nvSpPr>
          <p:spPr>
            <a:xfrm>
              <a:off x="2046549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lowchart: Extract 8"/>
            <p:cNvSpPr/>
            <p:nvPr/>
          </p:nvSpPr>
          <p:spPr>
            <a:xfrm rot="5400000">
              <a:off x="2964110" y="3289330"/>
              <a:ext cx="215167" cy="18306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1819480" y="2125724"/>
              <a:ext cx="1186577" cy="1464483"/>
              <a:chOff x="4886324" y="2414406"/>
              <a:chExt cx="7305675" cy="1360668"/>
            </a:xfrm>
          </p:grpSpPr>
          <p:sp>
            <p:nvSpPr>
              <p:cNvPr id="20" name="Rectangle 24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技术先进</a:t>
                </a:r>
              </a:p>
            </p:txBody>
          </p:sp>
          <p:sp>
            <p:nvSpPr>
              <p:cNvPr id="21" name="Rectangle 25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把高新实用技术  高效科学的转化成课程体系。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955592" y="2161059"/>
            <a:ext cx="1186577" cy="1464486"/>
            <a:chOff x="3099415" y="2125721"/>
            <a:chExt cx="1186577" cy="1464486"/>
          </a:xfrm>
        </p:grpSpPr>
        <p:sp>
          <p:nvSpPr>
            <p:cNvPr id="6" name="Rectangle: Rounded Corners 19"/>
            <p:cNvSpPr/>
            <p:nvPr/>
          </p:nvSpPr>
          <p:spPr>
            <a:xfrm>
              <a:off x="3099415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3309663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6"/>
            <p:cNvGrpSpPr/>
            <p:nvPr/>
          </p:nvGrpSpPr>
          <p:grpSpPr>
            <a:xfrm>
              <a:off x="3099415" y="2125724"/>
              <a:ext cx="1186577" cy="1464483"/>
              <a:chOff x="4886324" y="2414406"/>
              <a:chExt cx="7305675" cy="1360668"/>
            </a:xfrm>
          </p:grpSpPr>
          <p:sp>
            <p:nvSpPr>
              <p:cNvPr id="18" name="Rectangle 27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荣誉多</a:t>
                </a:r>
              </a:p>
            </p:txBody>
          </p:sp>
          <p:sp>
            <p:nvSpPr>
              <p:cNvPr id="19" name="Rectangle 28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三本教材同时被国家工信部选为</a:t>
                </a: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</a:rPr>
                  <a:t>IT</a:t>
                </a: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考试教材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68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1730" y="2115814"/>
            <a:ext cx="1235869" cy="1569047"/>
          </a:xfrm>
          <a:prstGeom prst="rect">
            <a:avLst/>
          </a:prstGeom>
          <a:solidFill>
            <a:srgbClr val="326E84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4499993" y="3770801"/>
            <a:ext cx="4644008" cy="105123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文本框 22"/>
          <p:cNvSpPr txBox="1"/>
          <p:nvPr/>
        </p:nvSpPr>
        <p:spPr>
          <a:xfrm>
            <a:off x="878131" y="281354"/>
            <a:ext cx="1600210" cy="318721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平台特色</a:t>
            </a:r>
          </a:p>
        </p:txBody>
      </p:sp>
      <p:sp>
        <p:nvSpPr>
          <p:cNvPr id="13" name="矩形 12"/>
          <p:cNvSpPr/>
          <p:nvPr/>
        </p:nvSpPr>
        <p:spPr>
          <a:xfrm>
            <a:off x="578645" y="0"/>
            <a:ext cx="107156" cy="600075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282780" y="921787"/>
            <a:ext cx="3960368" cy="765021"/>
            <a:chOff x="4284039" y="1155303"/>
            <a:chExt cx="3960368" cy="765021"/>
          </a:xfrm>
        </p:grpSpPr>
        <p:grpSp>
          <p:nvGrpSpPr>
            <p:cNvPr id="11" name="组合 10"/>
            <p:cNvGrpSpPr/>
            <p:nvPr/>
          </p:nvGrpSpPr>
          <p:grpSpPr>
            <a:xfrm>
              <a:off x="4854522" y="1155303"/>
              <a:ext cx="3389885" cy="765021"/>
              <a:chOff x="6472695" y="2222650"/>
              <a:chExt cx="4519847" cy="1020029"/>
            </a:xfrm>
          </p:grpSpPr>
          <p:sp>
            <p:nvSpPr>
              <p:cNvPr id="17" name="文本框 12"/>
              <p:cNvSpPr txBox="1"/>
              <p:nvPr/>
            </p:nvSpPr>
            <p:spPr>
              <a:xfrm>
                <a:off x="6472695" y="2561194"/>
                <a:ext cx="4519847" cy="68148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完整的教材体系（本</a:t>
                </a:r>
                <a:r>
                  <a:rPr lang="en-US" altLang="zh-CN" sz="1200" dirty="0"/>
                  <a:t>/</a:t>
                </a:r>
                <a:r>
                  <a:rPr lang="zh-CN" altLang="en-US" sz="1200" dirty="0"/>
                  <a:t>专</a:t>
                </a:r>
                <a:r>
                  <a:rPr lang="en-US" altLang="zh-CN" sz="1200" dirty="0"/>
                  <a:t>/</a:t>
                </a:r>
                <a:r>
                  <a:rPr lang="zh-CN" altLang="en-US" sz="1200" dirty="0"/>
                  <a:t>中）  系统的师资入门培训</a:t>
                </a:r>
                <a:endParaRPr lang="en-US" altLang="zh-CN" sz="1200" dirty="0"/>
              </a:p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高效的运行环境                           丰富开放的课程资源</a:t>
                </a:r>
              </a:p>
              <a:p>
                <a:pPr defTabSz="914378">
                  <a:lnSpc>
                    <a:spcPct val="120000"/>
                  </a:lnSpc>
                  <a:defRPr/>
                </a:pPr>
                <a:endParaRPr lang="zh-CN" altLang="en-US" sz="600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472696" y="2222650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10000"/>
              </a:bodyPr>
              <a:lstStyle/>
              <a:p>
                <a:pPr lvl="0" defTabSz="914378">
                  <a:defRPr/>
                </a:pPr>
                <a:r>
                  <a:rPr lang="zh-CN" altLang="en-US" b="1" dirty="0"/>
                  <a:t>院校</a:t>
                </a:r>
                <a:r>
                  <a:rPr lang="en-US" altLang="zh-CN" b="1" dirty="0"/>
                  <a:t>——</a:t>
                </a:r>
                <a:r>
                  <a:rPr lang="zh-CN" altLang="en-US" b="1" dirty="0"/>
                  <a:t>性价比高</a:t>
                </a:r>
              </a:p>
            </p:txBody>
          </p:sp>
        </p:grpSp>
        <p:sp>
          <p:nvSpPr>
            <p:cNvPr id="14" name="任意多边形: 形状 13"/>
            <p:cNvSpPr>
              <a:spLocks noChangeAspect="1"/>
            </p:cNvSpPr>
            <p:nvPr/>
          </p:nvSpPr>
          <p:spPr bwMode="auto">
            <a:xfrm>
              <a:off x="4284039" y="1155305"/>
              <a:ext cx="287962" cy="379989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55485" y="1884674"/>
            <a:ext cx="4060931" cy="932026"/>
            <a:chOff x="4263023" y="2025997"/>
            <a:chExt cx="4060931" cy="932026"/>
          </a:xfrm>
        </p:grpSpPr>
        <p:grpSp>
          <p:nvGrpSpPr>
            <p:cNvPr id="10" name="组合 9"/>
            <p:cNvGrpSpPr/>
            <p:nvPr/>
          </p:nvGrpSpPr>
          <p:grpSpPr>
            <a:xfrm>
              <a:off x="4854522" y="2025998"/>
              <a:ext cx="3469432" cy="932025"/>
              <a:chOff x="6472694" y="3422385"/>
              <a:chExt cx="4625909" cy="1242699"/>
            </a:xfrm>
          </p:grpSpPr>
          <p:sp>
            <p:nvSpPr>
              <p:cNvPr id="19" name="文本框 10"/>
              <p:cNvSpPr txBox="1"/>
              <p:nvPr/>
            </p:nvSpPr>
            <p:spPr>
              <a:xfrm>
                <a:off x="6472694" y="3840278"/>
                <a:ext cx="4625909" cy="82480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教学进度管理                               灵活组织内容</a:t>
                </a:r>
                <a:endParaRPr lang="en-US" altLang="zh-CN" sz="1200" dirty="0"/>
              </a:p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教学资源丰富                               学生考核</a:t>
                </a:r>
              </a:p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教师开发环境</a:t>
                </a:r>
              </a:p>
              <a:p>
                <a:pPr defTabSz="914378">
                  <a:lnSpc>
                    <a:spcPct val="120000"/>
                  </a:lnSpc>
                  <a:defRPr/>
                </a:pPr>
                <a:endParaRPr lang="zh-CN" altLang="en-US" sz="12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472696" y="3422385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10000"/>
              </a:bodyPr>
              <a:lstStyle/>
              <a:p>
                <a:pPr lvl="0" defTabSz="914378">
                  <a:defRPr/>
                </a:pPr>
                <a:r>
                  <a:rPr lang="zh-CN" altLang="en-US" b="1" dirty="0"/>
                  <a:t>老师</a:t>
                </a:r>
                <a:r>
                  <a:rPr lang="en-US" altLang="zh-CN" b="1" dirty="0"/>
                  <a:t>——</a:t>
                </a:r>
                <a:r>
                  <a:rPr lang="zh-CN" altLang="en-US" b="1" dirty="0"/>
                  <a:t>管理方便</a:t>
                </a:r>
              </a:p>
            </p:txBody>
          </p:sp>
        </p:grpSp>
        <p:sp>
          <p:nvSpPr>
            <p:cNvPr id="23" name="任意多边形: 形状 22"/>
            <p:cNvSpPr>
              <a:spLocks noChangeAspect="1"/>
            </p:cNvSpPr>
            <p:nvPr/>
          </p:nvSpPr>
          <p:spPr bwMode="auto">
            <a:xfrm>
              <a:off x="4263023" y="2025997"/>
              <a:ext cx="329994" cy="379989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55485" y="2917653"/>
            <a:ext cx="4125400" cy="770284"/>
            <a:chOff x="4238025" y="2896696"/>
            <a:chExt cx="4125400" cy="770284"/>
          </a:xfrm>
        </p:grpSpPr>
        <p:grpSp>
          <p:nvGrpSpPr>
            <p:cNvPr id="9" name="组合 8"/>
            <p:cNvGrpSpPr/>
            <p:nvPr/>
          </p:nvGrpSpPr>
          <p:grpSpPr>
            <a:xfrm>
              <a:off x="4829524" y="2896696"/>
              <a:ext cx="3533901" cy="770284"/>
              <a:chOff x="6439364" y="4544496"/>
              <a:chExt cx="4711868" cy="1027043"/>
            </a:xfrm>
          </p:grpSpPr>
          <p:sp>
            <p:nvSpPr>
              <p:cNvPr id="21" name="文本框 8"/>
              <p:cNvSpPr txBox="1"/>
              <p:nvPr/>
            </p:nvSpPr>
            <p:spPr>
              <a:xfrm>
                <a:off x="6439364" y="4720426"/>
                <a:ext cx="4711868" cy="85111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全面深入打好基础                      增强就业创业实力</a:t>
                </a:r>
                <a:endParaRPr lang="en-US" altLang="zh-CN" sz="1200" dirty="0"/>
              </a:p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本地</a:t>
                </a:r>
                <a:r>
                  <a:rPr lang="en-US" altLang="zh-CN" sz="1200" dirty="0"/>
                  <a:t>/</a:t>
                </a:r>
                <a:r>
                  <a:rPr lang="zh-CN" altLang="en-US" sz="1200" dirty="0"/>
                  <a:t>远程接入                             独享个人学习环境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472696" y="4544496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10000"/>
              </a:bodyPr>
              <a:lstStyle/>
              <a:p>
                <a:pPr lvl="0" defTabSz="914378">
                  <a:defRPr/>
                </a:pPr>
                <a:r>
                  <a:rPr lang="zh-CN" altLang="en-US" b="1" dirty="0"/>
                  <a:t>学生</a:t>
                </a:r>
                <a:r>
                  <a:rPr lang="en-US" altLang="zh-CN" b="1" dirty="0"/>
                  <a:t>——</a:t>
                </a:r>
                <a:r>
                  <a:rPr lang="zh-CN" altLang="en-US" b="1" dirty="0"/>
                  <a:t>大量的练习实战</a:t>
                </a:r>
              </a:p>
            </p:txBody>
          </p:sp>
        </p:grpSp>
        <p:sp>
          <p:nvSpPr>
            <p:cNvPr id="24" name="任意多边形: 形状 23"/>
            <p:cNvSpPr>
              <a:spLocks noChangeAspect="1"/>
            </p:cNvSpPr>
            <p:nvPr/>
          </p:nvSpPr>
          <p:spPr bwMode="auto">
            <a:xfrm>
              <a:off x="4238025" y="2898509"/>
              <a:ext cx="379989" cy="376352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28" name="图片 27" descr="timg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31" y="839986"/>
            <a:ext cx="1235869" cy="11825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115814"/>
            <a:ext cx="2232248" cy="15690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732" y="3770802"/>
            <a:ext cx="2006252" cy="10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79712" y="267494"/>
            <a:ext cx="511081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优秀的讲师团队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F8F6CC-ADAE-3240-98EA-CBDBC527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55" y="843558"/>
            <a:ext cx="6897926" cy="41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277034" y="2211710"/>
            <a:ext cx="2444183" cy="1938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5"/>
          <p:cNvSpPr>
            <a:spLocks noChangeAspect="1"/>
          </p:cNvSpPr>
          <p:nvPr/>
        </p:nvSpPr>
        <p:spPr>
          <a:xfrm>
            <a:off x="4218173" y="2481739"/>
            <a:ext cx="561913" cy="5619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/>
          <p:cNvSpPr>
            <a:spLocks/>
          </p:cNvSpPr>
          <p:nvPr/>
        </p:nvSpPr>
        <p:spPr bwMode="auto">
          <a:xfrm>
            <a:off x="4375297" y="2660496"/>
            <a:ext cx="252141" cy="204398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TextBox 12"/>
          <p:cNvSpPr txBox="1"/>
          <p:nvPr/>
        </p:nvSpPr>
        <p:spPr>
          <a:xfrm>
            <a:off x="3422680" y="3222402"/>
            <a:ext cx="215289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 fontScale="92500" lnSpcReduction="10000"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可视化图表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422680" y="3434669"/>
            <a:ext cx="215289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/>
              <a:t>统计学生学习具体态势，</a:t>
            </a:r>
            <a:endParaRPr lang="en-US" altLang="zh-CN" sz="1100" dirty="0"/>
          </a:p>
          <a:p>
            <a:pPr lvl="0" algn="ctr">
              <a:lnSpc>
                <a:spcPct val="120000"/>
              </a:lnSpc>
            </a:pPr>
            <a:r>
              <a:rPr lang="zh-CN" altLang="en-US" sz="1100" dirty="0"/>
              <a:t>优美直观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667670" y="377014"/>
            <a:ext cx="8065294" cy="34624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优美直观的可视化效果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667670" y="908777"/>
            <a:ext cx="8065294" cy="3970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学生端、教师端均有可视化图表展示学生的学习具体情况、成绩曲线、积分获得、获得奖章列表等等。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340" y="1305857"/>
            <a:ext cx="3028389" cy="3501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00E6C2-6D09-5C49-9F42-1017E6C77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44" y="1305857"/>
            <a:ext cx="2884341" cy="35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9EF7E7F-384B-4BA3-8247-0F5A782508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0"/>
          <a:stretch/>
        </p:blipFill>
        <p:spPr>
          <a:xfrm>
            <a:off x="0" y="-15520"/>
            <a:ext cx="9159199" cy="10595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C382B60-4794-48D0-9951-185CBB7CE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/>
        </p:blipFill>
        <p:spPr>
          <a:xfrm>
            <a:off x="-15200" y="4096433"/>
            <a:ext cx="9159199" cy="104706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88D1548-F1F2-4360-B85B-D16EE7126ACC}"/>
              </a:ext>
            </a:extLst>
          </p:cNvPr>
          <p:cNvSpPr/>
          <p:nvPr/>
        </p:nvSpPr>
        <p:spPr>
          <a:xfrm>
            <a:off x="2627784" y="2042603"/>
            <a:ext cx="1307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326E84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6600" spc="300" dirty="0">
              <a:solidFill>
                <a:srgbClr val="326E8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5CA15AF3-F31F-477B-BA85-B72CC2C5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288825"/>
            <a:ext cx="53371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在线演示</a:t>
            </a: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17292A-23ED-3344-B40C-159A2A9D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299"/>
            <a:ext cx="9144000" cy="39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706382" y="2388409"/>
            <a:ext cx="38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感谢观看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793392" y="1630427"/>
            <a:ext cx="3269183" cy="8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THANK YOU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515E33-9DEC-4A4F-AFDF-2237785E97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0"/>
          <a:stretch/>
        </p:blipFill>
        <p:spPr>
          <a:xfrm>
            <a:off x="0" y="-15520"/>
            <a:ext cx="9159199" cy="10595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41F110-A1FE-414E-A7EB-EA3FCED248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/>
        </p:blipFill>
        <p:spPr>
          <a:xfrm>
            <a:off x="-15200" y="4096433"/>
            <a:ext cx="9159199" cy="104706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575C831F-5E59-4F66-B0A8-4F1E2D8C4A0C}"/>
              </a:ext>
            </a:extLst>
          </p:cNvPr>
          <p:cNvSpPr/>
          <p:nvPr/>
        </p:nvSpPr>
        <p:spPr>
          <a:xfrm>
            <a:off x="1331640" y="699542"/>
            <a:ext cx="1980419" cy="374451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ight Triangle 2">
            <a:extLst>
              <a:ext uri="{FF2B5EF4-FFF2-40B4-BE49-F238E27FC236}">
                <a16:creationId xmlns:a16="http://schemas.microsoft.com/office/drawing/2014/main" id="{B38E3690-09CC-4D9A-9BB5-281E1819FD95}"/>
              </a:ext>
            </a:extLst>
          </p:cNvPr>
          <p:cNvSpPr/>
          <p:nvPr/>
        </p:nvSpPr>
        <p:spPr bwMode="auto">
          <a:xfrm flipH="1" flipV="1">
            <a:off x="1331640" y="699541"/>
            <a:ext cx="1980419" cy="1754306"/>
          </a:xfrm>
          <a:prstGeom prst="rtTriangle">
            <a:avLst/>
          </a:prstGeom>
          <a:solidFill>
            <a:srgbClr val="326E8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67E89B6-D691-406B-A764-4CB287726FFC}"/>
              </a:ext>
            </a:extLst>
          </p:cNvPr>
          <p:cNvSpPr txBox="1"/>
          <p:nvPr/>
        </p:nvSpPr>
        <p:spPr>
          <a:xfrm>
            <a:off x="3373133" y="706075"/>
            <a:ext cx="2106234" cy="461665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r>
              <a:rPr lang="en-US" altLang="zh-CN" sz="4000" b="1" dirty="0">
                <a:solidFill>
                  <a:srgbClr val="326E84"/>
                </a:solidFill>
              </a:rPr>
              <a:t>CONTENTS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494ACE6-6BD7-424E-9286-AA3D4B6B7DF4}"/>
              </a:ext>
            </a:extLst>
          </p:cNvPr>
          <p:cNvSpPr txBox="1"/>
          <p:nvPr/>
        </p:nvSpPr>
        <p:spPr>
          <a:xfrm>
            <a:off x="5010074" y="1675157"/>
            <a:ext cx="285174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6593E70-E311-43EF-91DD-2624DE52F443}"/>
              </a:ext>
            </a:extLst>
          </p:cNvPr>
          <p:cNvSpPr txBox="1"/>
          <p:nvPr/>
        </p:nvSpPr>
        <p:spPr>
          <a:xfrm>
            <a:off x="5019190" y="2667307"/>
            <a:ext cx="332063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6EF7195-0391-4B0D-81A1-68CE52CB3177}"/>
              </a:ext>
            </a:extLst>
          </p:cNvPr>
          <p:cNvSpPr txBox="1"/>
          <p:nvPr/>
        </p:nvSpPr>
        <p:spPr>
          <a:xfrm>
            <a:off x="5019190" y="3603724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FEFF90AC-B723-4436-8D62-8556DCAAC037}"/>
              </a:ext>
            </a:extLst>
          </p:cNvPr>
          <p:cNvGrpSpPr/>
          <p:nvPr/>
        </p:nvGrpSpPr>
        <p:grpSpPr>
          <a:xfrm>
            <a:off x="5247172" y="1839381"/>
            <a:ext cx="2971931" cy="422424"/>
            <a:chOff x="3943834" y="704409"/>
            <a:chExt cx="3962574" cy="563232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0C34CBD9-8E62-41D5-A8AF-5E2834FF02B2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</a:rPr>
                <a:t>教学现状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EF4ADCCC-8304-4618-8095-F4E7E3848D6E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现状问题痛点分析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858AC5C-BA7D-4737-924B-A235B2874367}"/>
              </a:ext>
            </a:extLst>
          </p:cNvPr>
          <p:cNvGrpSpPr/>
          <p:nvPr/>
        </p:nvGrpSpPr>
        <p:grpSpPr>
          <a:xfrm>
            <a:off x="5257902" y="2804637"/>
            <a:ext cx="2971931" cy="422424"/>
            <a:chOff x="3943834" y="704409"/>
            <a:chExt cx="3962574" cy="563232"/>
          </a:xfrm>
        </p:grpSpPr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C619FEEF-C999-4CA5-885B-2714EBB240CF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800" b="1" dirty="0">
                  <a:solidFill>
                    <a:schemeClr val="accent2">
                      <a:lumMod val="100000"/>
                    </a:schemeClr>
                  </a:solidFill>
                </a:rPr>
                <a:t>平台优势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CE68605D-8425-4FEF-821E-B382BCAA2C15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五大优势重点突出</a:t>
              </a: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3836A258-D9C7-455E-8B02-D016FC755D17}"/>
              </a:ext>
            </a:extLst>
          </p:cNvPr>
          <p:cNvGrpSpPr/>
          <p:nvPr/>
        </p:nvGrpSpPr>
        <p:grpSpPr>
          <a:xfrm>
            <a:off x="5295248" y="3741054"/>
            <a:ext cx="2971931" cy="422424"/>
            <a:chOff x="3943834" y="704409"/>
            <a:chExt cx="3962574" cy="5632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082CA6-A033-44E4-B5F3-A8387C28BC16}"/>
                </a:ext>
              </a:extLst>
            </p:cNvPr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800" b="1" dirty="0">
                  <a:solidFill>
                    <a:schemeClr val="accent3">
                      <a:lumMod val="100000"/>
                    </a:schemeClr>
                  </a:solidFill>
                </a:rPr>
                <a:t>在线演示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ACC36F-3E58-4285-A220-B5FEB5CCB2F5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学生、教师分别展示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80799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28FC2D1-5BE3-47A5-B036-60868A470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0"/>
          <a:stretch/>
        </p:blipFill>
        <p:spPr>
          <a:xfrm>
            <a:off x="0" y="-15520"/>
            <a:ext cx="9159199" cy="10595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3AF494-62F6-403A-95B9-CB9789BBA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/>
        </p:blipFill>
        <p:spPr>
          <a:xfrm>
            <a:off x="-15200" y="4096433"/>
            <a:ext cx="9159199" cy="10470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A9B2AB6-19F0-43A5-9293-31822D9A293F}"/>
              </a:ext>
            </a:extLst>
          </p:cNvPr>
          <p:cNvSpPr/>
          <p:nvPr/>
        </p:nvSpPr>
        <p:spPr>
          <a:xfrm>
            <a:off x="2267744" y="2125597"/>
            <a:ext cx="1768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326E84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6600" spc="300" dirty="0">
              <a:solidFill>
                <a:srgbClr val="326E8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429C16E-F6AD-4315-9EAD-C7882E92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698" y="2371819"/>
            <a:ext cx="53371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教学现状</a:t>
            </a: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75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59832" y="987574"/>
            <a:ext cx="2933282" cy="3576206"/>
            <a:chOff x="0" y="-25400"/>
            <a:chExt cx="5645913" cy="6883400"/>
          </a:xfrm>
        </p:grpSpPr>
        <p:sp>
          <p:nvSpPr>
            <p:cNvPr id="24" name="任意多边形: 形状 23">
              <a:extLst/>
            </p:cNvPr>
            <p:cNvSpPr>
              <a:spLocks/>
            </p:cNvSpPr>
            <p:nvPr/>
          </p:nvSpPr>
          <p:spPr bwMode="auto">
            <a:xfrm>
              <a:off x="11875" y="5353050"/>
              <a:ext cx="5099050" cy="1504950"/>
            </a:xfrm>
            <a:custGeom>
              <a:avLst/>
              <a:gdLst>
                <a:gd name="T0" fmla="*/ 1488 w 1603"/>
                <a:gd name="T1" fmla="*/ 214 h 473"/>
                <a:gd name="T2" fmla="*/ 1365 w 1603"/>
                <a:gd name="T3" fmla="*/ 236 h 473"/>
                <a:gd name="T4" fmla="*/ 1216 w 1603"/>
                <a:gd name="T5" fmla="*/ 220 h 473"/>
                <a:gd name="T6" fmla="*/ 1172 w 1603"/>
                <a:gd name="T7" fmla="*/ 214 h 473"/>
                <a:gd name="T8" fmla="*/ 1130 w 1603"/>
                <a:gd name="T9" fmla="*/ 208 h 473"/>
                <a:gd name="T10" fmla="*/ 1125 w 1603"/>
                <a:gd name="T11" fmla="*/ 207 h 473"/>
                <a:gd name="T12" fmla="*/ 1000 w 1603"/>
                <a:gd name="T13" fmla="*/ 426 h 473"/>
                <a:gd name="T14" fmla="*/ 1000 w 1603"/>
                <a:gd name="T15" fmla="*/ 426 h 473"/>
                <a:gd name="T16" fmla="*/ 1000 w 1603"/>
                <a:gd name="T17" fmla="*/ 428 h 473"/>
                <a:gd name="T18" fmla="*/ 998 w 1603"/>
                <a:gd name="T19" fmla="*/ 428 h 473"/>
                <a:gd name="T20" fmla="*/ 998 w 1603"/>
                <a:gd name="T21" fmla="*/ 428 h 473"/>
                <a:gd name="T22" fmla="*/ 997 w 1603"/>
                <a:gd name="T23" fmla="*/ 429 h 473"/>
                <a:gd name="T24" fmla="*/ 996 w 1603"/>
                <a:gd name="T25" fmla="*/ 430 h 473"/>
                <a:gd name="T26" fmla="*/ 995 w 1603"/>
                <a:gd name="T27" fmla="*/ 431 h 473"/>
                <a:gd name="T28" fmla="*/ 995 w 1603"/>
                <a:gd name="T29" fmla="*/ 432 h 473"/>
                <a:gd name="T30" fmla="*/ 992 w 1603"/>
                <a:gd name="T31" fmla="*/ 435 h 473"/>
                <a:gd name="T32" fmla="*/ 990 w 1603"/>
                <a:gd name="T33" fmla="*/ 437 h 473"/>
                <a:gd name="T34" fmla="*/ 989 w 1603"/>
                <a:gd name="T35" fmla="*/ 438 h 473"/>
                <a:gd name="T36" fmla="*/ 988 w 1603"/>
                <a:gd name="T37" fmla="*/ 441 h 473"/>
                <a:gd name="T38" fmla="*/ 979 w 1603"/>
                <a:gd name="T39" fmla="*/ 449 h 473"/>
                <a:gd name="T40" fmla="*/ 978 w 1603"/>
                <a:gd name="T41" fmla="*/ 450 h 473"/>
                <a:gd name="T42" fmla="*/ 974 w 1603"/>
                <a:gd name="T43" fmla="*/ 454 h 473"/>
                <a:gd name="T44" fmla="*/ 973 w 1603"/>
                <a:gd name="T45" fmla="*/ 455 h 473"/>
                <a:gd name="T46" fmla="*/ 967 w 1603"/>
                <a:gd name="T47" fmla="*/ 462 h 473"/>
                <a:gd name="T48" fmla="*/ 966 w 1603"/>
                <a:gd name="T49" fmla="*/ 463 h 473"/>
                <a:gd name="T50" fmla="*/ 963 w 1603"/>
                <a:gd name="T51" fmla="*/ 468 h 473"/>
                <a:gd name="T52" fmla="*/ 960 w 1603"/>
                <a:gd name="T53" fmla="*/ 469 h 473"/>
                <a:gd name="T54" fmla="*/ 958 w 1603"/>
                <a:gd name="T55" fmla="*/ 473 h 473"/>
                <a:gd name="T56" fmla="*/ 700 w 1603"/>
                <a:gd name="T57" fmla="*/ 473 h 473"/>
                <a:gd name="T58" fmla="*/ 313 w 1603"/>
                <a:gd name="T59" fmla="*/ 473 h 473"/>
                <a:gd name="T60" fmla="*/ 233 w 1603"/>
                <a:gd name="T61" fmla="*/ 395 h 473"/>
                <a:gd name="T62" fmla="*/ 233 w 1603"/>
                <a:gd name="T63" fmla="*/ 318 h 473"/>
                <a:gd name="T64" fmla="*/ 179 w 1603"/>
                <a:gd name="T65" fmla="*/ 264 h 473"/>
                <a:gd name="T66" fmla="*/ 100 w 1603"/>
                <a:gd name="T67" fmla="*/ 264 h 473"/>
                <a:gd name="T68" fmla="*/ 0 w 1603"/>
                <a:gd name="T69" fmla="*/ 164 h 473"/>
                <a:gd name="T70" fmla="*/ 0 w 1603"/>
                <a:gd name="T71" fmla="*/ 100 h 473"/>
                <a:gd name="T72" fmla="*/ 100 w 1603"/>
                <a:gd name="T73" fmla="*/ 0 h 473"/>
                <a:gd name="T74" fmla="*/ 700 w 1603"/>
                <a:gd name="T75" fmla="*/ 0 h 473"/>
                <a:gd name="T76" fmla="*/ 1564 w 1603"/>
                <a:gd name="T77" fmla="*/ 0 h 473"/>
                <a:gd name="T78" fmla="*/ 1488 w 1603"/>
                <a:gd name="T79" fmla="*/ 21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3" h="473">
                  <a:moveTo>
                    <a:pt x="1488" y="214"/>
                  </a:moveTo>
                  <a:cubicBezTo>
                    <a:pt x="1455" y="229"/>
                    <a:pt x="1414" y="236"/>
                    <a:pt x="1365" y="236"/>
                  </a:cubicBezTo>
                  <a:cubicBezTo>
                    <a:pt x="1311" y="236"/>
                    <a:pt x="1258" y="228"/>
                    <a:pt x="1216" y="220"/>
                  </a:cubicBezTo>
                  <a:cubicBezTo>
                    <a:pt x="1198" y="217"/>
                    <a:pt x="1183" y="215"/>
                    <a:pt x="1172" y="214"/>
                  </a:cubicBezTo>
                  <a:cubicBezTo>
                    <a:pt x="1155" y="211"/>
                    <a:pt x="1140" y="209"/>
                    <a:pt x="1130" y="208"/>
                  </a:cubicBezTo>
                  <a:cubicBezTo>
                    <a:pt x="1127" y="207"/>
                    <a:pt x="1126" y="207"/>
                    <a:pt x="1125" y="207"/>
                  </a:cubicBezTo>
                  <a:cubicBezTo>
                    <a:pt x="1070" y="398"/>
                    <a:pt x="1006" y="424"/>
                    <a:pt x="1000" y="426"/>
                  </a:cubicBezTo>
                  <a:cubicBezTo>
                    <a:pt x="1000" y="426"/>
                    <a:pt x="1000" y="426"/>
                    <a:pt x="1000" y="426"/>
                  </a:cubicBezTo>
                  <a:cubicBezTo>
                    <a:pt x="1000" y="426"/>
                    <a:pt x="1000" y="426"/>
                    <a:pt x="1000" y="428"/>
                  </a:cubicBezTo>
                  <a:cubicBezTo>
                    <a:pt x="1000" y="428"/>
                    <a:pt x="1000" y="428"/>
                    <a:pt x="998" y="428"/>
                  </a:cubicBezTo>
                  <a:cubicBezTo>
                    <a:pt x="998" y="428"/>
                    <a:pt x="998" y="428"/>
                    <a:pt x="998" y="428"/>
                  </a:cubicBezTo>
                  <a:cubicBezTo>
                    <a:pt x="998" y="429"/>
                    <a:pt x="998" y="429"/>
                    <a:pt x="997" y="429"/>
                  </a:cubicBezTo>
                  <a:cubicBezTo>
                    <a:pt x="997" y="430"/>
                    <a:pt x="997" y="430"/>
                    <a:pt x="996" y="430"/>
                  </a:cubicBezTo>
                  <a:cubicBezTo>
                    <a:pt x="996" y="431"/>
                    <a:pt x="996" y="431"/>
                    <a:pt x="995" y="431"/>
                  </a:cubicBezTo>
                  <a:cubicBezTo>
                    <a:pt x="995" y="432"/>
                    <a:pt x="995" y="432"/>
                    <a:pt x="995" y="432"/>
                  </a:cubicBezTo>
                  <a:cubicBezTo>
                    <a:pt x="994" y="433"/>
                    <a:pt x="992" y="433"/>
                    <a:pt x="992" y="435"/>
                  </a:cubicBezTo>
                  <a:cubicBezTo>
                    <a:pt x="991" y="436"/>
                    <a:pt x="991" y="436"/>
                    <a:pt x="990" y="437"/>
                  </a:cubicBezTo>
                  <a:cubicBezTo>
                    <a:pt x="989" y="438"/>
                    <a:pt x="989" y="438"/>
                    <a:pt x="989" y="438"/>
                  </a:cubicBezTo>
                  <a:cubicBezTo>
                    <a:pt x="988" y="439"/>
                    <a:pt x="988" y="439"/>
                    <a:pt x="988" y="441"/>
                  </a:cubicBezTo>
                  <a:cubicBezTo>
                    <a:pt x="984" y="443"/>
                    <a:pt x="982" y="445"/>
                    <a:pt x="979" y="449"/>
                  </a:cubicBezTo>
                  <a:cubicBezTo>
                    <a:pt x="978" y="450"/>
                    <a:pt x="978" y="450"/>
                    <a:pt x="978" y="450"/>
                  </a:cubicBezTo>
                  <a:cubicBezTo>
                    <a:pt x="977" y="451"/>
                    <a:pt x="976" y="453"/>
                    <a:pt x="974" y="454"/>
                  </a:cubicBezTo>
                  <a:cubicBezTo>
                    <a:pt x="974" y="455"/>
                    <a:pt x="973" y="455"/>
                    <a:pt x="973" y="455"/>
                  </a:cubicBezTo>
                  <a:cubicBezTo>
                    <a:pt x="971" y="457"/>
                    <a:pt x="970" y="460"/>
                    <a:pt x="967" y="462"/>
                  </a:cubicBezTo>
                  <a:cubicBezTo>
                    <a:pt x="966" y="463"/>
                    <a:pt x="966" y="463"/>
                    <a:pt x="966" y="463"/>
                  </a:cubicBezTo>
                  <a:cubicBezTo>
                    <a:pt x="965" y="465"/>
                    <a:pt x="964" y="466"/>
                    <a:pt x="963" y="468"/>
                  </a:cubicBezTo>
                  <a:cubicBezTo>
                    <a:pt x="961" y="468"/>
                    <a:pt x="961" y="469"/>
                    <a:pt x="960" y="469"/>
                  </a:cubicBezTo>
                  <a:cubicBezTo>
                    <a:pt x="960" y="470"/>
                    <a:pt x="959" y="472"/>
                    <a:pt x="958" y="473"/>
                  </a:cubicBezTo>
                  <a:cubicBezTo>
                    <a:pt x="700" y="473"/>
                    <a:pt x="700" y="473"/>
                    <a:pt x="700" y="473"/>
                  </a:cubicBezTo>
                  <a:cubicBezTo>
                    <a:pt x="313" y="473"/>
                    <a:pt x="313" y="473"/>
                    <a:pt x="313" y="473"/>
                  </a:cubicBezTo>
                  <a:cubicBezTo>
                    <a:pt x="269" y="473"/>
                    <a:pt x="233" y="438"/>
                    <a:pt x="233" y="395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3" y="288"/>
                    <a:pt x="209" y="264"/>
                    <a:pt x="179" y="264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44" y="264"/>
                    <a:pt x="0" y="219"/>
                    <a:pt x="0" y="16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1564" y="0"/>
                    <a:pt x="1564" y="0"/>
                    <a:pt x="1564" y="0"/>
                  </a:cubicBezTo>
                  <a:cubicBezTo>
                    <a:pt x="1603" y="131"/>
                    <a:pt x="1545" y="189"/>
                    <a:pt x="1488" y="214"/>
                  </a:cubicBezTo>
                  <a:close/>
                </a:path>
              </a:pathLst>
            </a:custGeom>
            <a:solidFill>
              <a:srgbClr val="5B9DB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>
              <a:extLst/>
            </p:cNvPr>
            <p:cNvSpPr>
              <a:spLocks/>
            </p:cNvSpPr>
            <p:nvPr/>
          </p:nvSpPr>
          <p:spPr bwMode="auto">
            <a:xfrm>
              <a:off x="0" y="-25400"/>
              <a:ext cx="5095875" cy="1798638"/>
            </a:xfrm>
            <a:custGeom>
              <a:avLst/>
              <a:gdLst>
                <a:gd name="T0" fmla="*/ 735 w 1602"/>
                <a:gd name="T1" fmla="*/ 530 h 565"/>
                <a:gd name="T2" fmla="*/ 735 w 1602"/>
                <a:gd name="T3" fmla="*/ 509 h 565"/>
                <a:gd name="T4" fmla="*/ 700 w 1602"/>
                <a:gd name="T5" fmla="*/ 474 h 565"/>
                <a:gd name="T6" fmla="*/ 313 w 1602"/>
                <a:gd name="T7" fmla="*/ 474 h 565"/>
                <a:gd name="T8" fmla="*/ 233 w 1602"/>
                <a:gd name="T9" fmla="*/ 397 h 565"/>
                <a:gd name="T10" fmla="*/ 233 w 1602"/>
                <a:gd name="T11" fmla="*/ 319 h 565"/>
                <a:gd name="T12" fmla="*/ 179 w 1602"/>
                <a:gd name="T13" fmla="*/ 265 h 565"/>
                <a:gd name="T14" fmla="*/ 100 w 1602"/>
                <a:gd name="T15" fmla="*/ 265 h 565"/>
                <a:gd name="T16" fmla="*/ 0 w 1602"/>
                <a:gd name="T17" fmla="*/ 165 h 565"/>
                <a:gd name="T18" fmla="*/ 0 w 1602"/>
                <a:gd name="T19" fmla="*/ 103 h 565"/>
                <a:gd name="T20" fmla="*/ 100 w 1602"/>
                <a:gd name="T21" fmla="*/ 2 h 565"/>
                <a:gd name="T22" fmla="*/ 785 w 1602"/>
                <a:gd name="T23" fmla="*/ 2 h 565"/>
                <a:gd name="T24" fmla="*/ 835 w 1602"/>
                <a:gd name="T25" fmla="*/ 0 h 565"/>
                <a:gd name="T26" fmla="*/ 1450 w 1602"/>
                <a:gd name="T27" fmla="*/ 234 h 565"/>
                <a:gd name="T28" fmla="*/ 1602 w 1602"/>
                <a:gd name="T29" fmla="*/ 565 h 565"/>
                <a:gd name="T30" fmla="*/ 705 w 1602"/>
                <a:gd name="T31" fmla="*/ 565 h 565"/>
                <a:gd name="T32" fmla="*/ 735 w 1602"/>
                <a:gd name="T33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2" h="565">
                  <a:moveTo>
                    <a:pt x="735" y="530"/>
                  </a:moveTo>
                  <a:cubicBezTo>
                    <a:pt x="735" y="509"/>
                    <a:pt x="735" y="509"/>
                    <a:pt x="735" y="509"/>
                  </a:cubicBezTo>
                  <a:cubicBezTo>
                    <a:pt x="735" y="490"/>
                    <a:pt x="719" y="474"/>
                    <a:pt x="700" y="474"/>
                  </a:cubicBezTo>
                  <a:cubicBezTo>
                    <a:pt x="313" y="474"/>
                    <a:pt x="313" y="474"/>
                    <a:pt x="313" y="474"/>
                  </a:cubicBezTo>
                  <a:cubicBezTo>
                    <a:pt x="269" y="474"/>
                    <a:pt x="233" y="440"/>
                    <a:pt x="233" y="397"/>
                  </a:cubicBezTo>
                  <a:cubicBezTo>
                    <a:pt x="233" y="319"/>
                    <a:pt x="233" y="319"/>
                    <a:pt x="233" y="319"/>
                  </a:cubicBezTo>
                  <a:cubicBezTo>
                    <a:pt x="233" y="289"/>
                    <a:pt x="209" y="265"/>
                    <a:pt x="179" y="265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44" y="265"/>
                    <a:pt x="0" y="221"/>
                    <a:pt x="0" y="16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7"/>
                    <a:pt x="44" y="2"/>
                    <a:pt x="100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801" y="1"/>
                    <a:pt x="818" y="0"/>
                    <a:pt x="835" y="0"/>
                  </a:cubicBezTo>
                  <a:cubicBezTo>
                    <a:pt x="1118" y="0"/>
                    <a:pt x="1313" y="75"/>
                    <a:pt x="1450" y="234"/>
                  </a:cubicBezTo>
                  <a:cubicBezTo>
                    <a:pt x="1537" y="337"/>
                    <a:pt x="1579" y="462"/>
                    <a:pt x="1602" y="565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21" y="563"/>
                    <a:pt x="735" y="548"/>
                    <a:pt x="735" y="5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>
              <a:extLst/>
            </p:cNvPr>
            <p:cNvSpPr>
              <a:spLocks/>
            </p:cNvSpPr>
            <p:nvPr/>
          </p:nvSpPr>
          <p:spPr bwMode="auto">
            <a:xfrm>
              <a:off x="11875" y="3560763"/>
              <a:ext cx="5634038" cy="1792288"/>
            </a:xfrm>
            <a:custGeom>
              <a:avLst/>
              <a:gdLst>
                <a:gd name="T0" fmla="*/ 1701 w 1771"/>
                <a:gd name="T1" fmla="*/ 0 h 563"/>
                <a:gd name="T2" fmla="*/ 1735 w 1771"/>
                <a:gd name="T3" fmla="*/ 63 h 563"/>
                <a:gd name="T4" fmla="*/ 1753 w 1771"/>
                <a:gd name="T5" fmla="*/ 179 h 563"/>
                <a:gd name="T6" fmla="*/ 1690 w 1771"/>
                <a:gd name="T7" fmla="*/ 228 h 563"/>
                <a:gd name="T8" fmla="*/ 1608 w 1771"/>
                <a:gd name="T9" fmla="*/ 269 h 563"/>
                <a:gd name="T10" fmla="*/ 1618 w 1771"/>
                <a:gd name="T11" fmla="*/ 302 h 563"/>
                <a:gd name="T12" fmla="*/ 1616 w 1771"/>
                <a:gd name="T13" fmla="*/ 392 h 563"/>
                <a:gd name="T14" fmla="*/ 1615 w 1771"/>
                <a:gd name="T15" fmla="*/ 392 h 563"/>
                <a:gd name="T16" fmla="*/ 1605 w 1771"/>
                <a:gd name="T17" fmla="*/ 405 h 563"/>
                <a:gd name="T18" fmla="*/ 1581 w 1771"/>
                <a:gd name="T19" fmla="*/ 500 h 563"/>
                <a:gd name="T20" fmla="*/ 1572 w 1771"/>
                <a:gd name="T21" fmla="*/ 508 h 563"/>
                <a:gd name="T22" fmla="*/ 1560 w 1771"/>
                <a:gd name="T23" fmla="*/ 548 h 563"/>
                <a:gd name="T24" fmla="*/ 1565 w 1771"/>
                <a:gd name="T25" fmla="*/ 563 h 563"/>
                <a:gd name="T26" fmla="*/ 700 w 1771"/>
                <a:gd name="T27" fmla="*/ 563 h 563"/>
                <a:gd name="T28" fmla="*/ 734 w 1771"/>
                <a:gd name="T29" fmla="*/ 528 h 563"/>
                <a:gd name="T30" fmla="*/ 734 w 1771"/>
                <a:gd name="T31" fmla="*/ 507 h 563"/>
                <a:gd name="T32" fmla="*/ 700 w 1771"/>
                <a:gd name="T33" fmla="*/ 472 h 563"/>
                <a:gd name="T34" fmla="*/ 313 w 1771"/>
                <a:gd name="T35" fmla="*/ 472 h 563"/>
                <a:gd name="T36" fmla="*/ 233 w 1771"/>
                <a:gd name="T37" fmla="*/ 395 h 563"/>
                <a:gd name="T38" fmla="*/ 233 w 1771"/>
                <a:gd name="T39" fmla="*/ 317 h 563"/>
                <a:gd name="T40" fmla="*/ 179 w 1771"/>
                <a:gd name="T41" fmla="*/ 263 h 563"/>
                <a:gd name="T42" fmla="*/ 100 w 1771"/>
                <a:gd name="T43" fmla="*/ 263 h 563"/>
                <a:gd name="T44" fmla="*/ 0 w 1771"/>
                <a:gd name="T45" fmla="*/ 163 h 563"/>
                <a:gd name="T46" fmla="*/ 0 w 1771"/>
                <a:gd name="T47" fmla="*/ 101 h 563"/>
                <a:gd name="T48" fmla="*/ 100 w 1771"/>
                <a:gd name="T49" fmla="*/ 0 h 563"/>
                <a:gd name="T50" fmla="*/ 700 w 1771"/>
                <a:gd name="T51" fmla="*/ 0 h 563"/>
                <a:gd name="T52" fmla="*/ 1701 w 1771"/>
                <a:gd name="T53" fmla="*/ 0 h 563"/>
                <a:gd name="T54" fmla="*/ 1701 w 1771"/>
                <a:gd name="T55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1" h="563">
                  <a:moveTo>
                    <a:pt x="1701" y="0"/>
                  </a:moveTo>
                  <a:cubicBezTo>
                    <a:pt x="1716" y="28"/>
                    <a:pt x="1728" y="51"/>
                    <a:pt x="1735" y="63"/>
                  </a:cubicBezTo>
                  <a:cubicBezTo>
                    <a:pt x="1747" y="89"/>
                    <a:pt x="1771" y="136"/>
                    <a:pt x="1753" y="179"/>
                  </a:cubicBezTo>
                  <a:cubicBezTo>
                    <a:pt x="1746" y="194"/>
                    <a:pt x="1728" y="217"/>
                    <a:pt x="1690" y="228"/>
                  </a:cubicBezTo>
                  <a:cubicBezTo>
                    <a:pt x="1608" y="254"/>
                    <a:pt x="1608" y="268"/>
                    <a:pt x="1608" y="269"/>
                  </a:cubicBezTo>
                  <a:cubicBezTo>
                    <a:pt x="1610" y="283"/>
                    <a:pt x="1615" y="292"/>
                    <a:pt x="1618" y="302"/>
                  </a:cubicBezTo>
                  <a:cubicBezTo>
                    <a:pt x="1628" y="325"/>
                    <a:pt x="1641" y="359"/>
                    <a:pt x="1616" y="392"/>
                  </a:cubicBezTo>
                  <a:cubicBezTo>
                    <a:pt x="1615" y="392"/>
                    <a:pt x="1615" y="392"/>
                    <a:pt x="1615" y="392"/>
                  </a:cubicBezTo>
                  <a:cubicBezTo>
                    <a:pt x="1605" y="405"/>
                    <a:pt x="1605" y="405"/>
                    <a:pt x="1605" y="405"/>
                  </a:cubicBezTo>
                  <a:cubicBezTo>
                    <a:pt x="1608" y="431"/>
                    <a:pt x="1610" y="472"/>
                    <a:pt x="1581" y="500"/>
                  </a:cubicBezTo>
                  <a:cubicBezTo>
                    <a:pt x="1579" y="503"/>
                    <a:pt x="1574" y="506"/>
                    <a:pt x="1572" y="508"/>
                  </a:cubicBezTo>
                  <a:cubicBezTo>
                    <a:pt x="1554" y="527"/>
                    <a:pt x="1554" y="527"/>
                    <a:pt x="1560" y="548"/>
                  </a:cubicBezTo>
                  <a:cubicBezTo>
                    <a:pt x="1561" y="554"/>
                    <a:pt x="1563" y="558"/>
                    <a:pt x="1565" y="563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719" y="563"/>
                    <a:pt x="734" y="548"/>
                    <a:pt x="734" y="528"/>
                  </a:cubicBezTo>
                  <a:cubicBezTo>
                    <a:pt x="734" y="507"/>
                    <a:pt x="734" y="507"/>
                    <a:pt x="734" y="507"/>
                  </a:cubicBezTo>
                  <a:cubicBezTo>
                    <a:pt x="734" y="488"/>
                    <a:pt x="719" y="472"/>
                    <a:pt x="700" y="472"/>
                  </a:cubicBezTo>
                  <a:cubicBezTo>
                    <a:pt x="313" y="472"/>
                    <a:pt x="313" y="472"/>
                    <a:pt x="313" y="472"/>
                  </a:cubicBezTo>
                  <a:cubicBezTo>
                    <a:pt x="269" y="472"/>
                    <a:pt x="233" y="438"/>
                    <a:pt x="233" y="395"/>
                  </a:cubicBezTo>
                  <a:cubicBezTo>
                    <a:pt x="233" y="317"/>
                    <a:pt x="233" y="317"/>
                    <a:pt x="233" y="317"/>
                  </a:cubicBezTo>
                  <a:cubicBezTo>
                    <a:pt x="233" y="287"/>
                    <a:pt x="209" y="263"/>
                    <a:pt x="179" y="263"/>
                  </a:cubicBezTo>
                  <a:cubicBezTo>
                    <a:pt x="100" y="263"/>
                    <a:pt x="100" y="263"/>
                    <a:pt x="100" y="263"/>
                  </a:cubicBezTo>
                  <a:cubicBezTo>
                    <a:pt x="44" y="263"/>
                    <a:pt x="0" y="219"/>
                    <a:pt x="0" y="16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1701" y="0"/>
                    <a:pt x="1701" y="0"/>
                    <a:pt x="1701" y="0"/>
                  </a:cubicBezTo>
                  <a:cubicBezTo>
                    <a:pt x="1701" y="0"/>
                    <a:pt x="1701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>
              <a:extLst/>
            </p:cNvPr>
            <p:cNvSpPr>
              <a:spLocks/>
            </p:cNvSpPr>
            <p:nvPr/>
          </p:nvSpPr>
          <p:spPr bwMode="auto">
            <a:xfrm>
              <a:off x="11875" y="1773238"/>
              <a:ext cx="5411788" cy="1787525"/>
            </a:xfrm>
            <a:custGeom>
              <a:avLst/>
              <a:gdLst>
                <a:gd name="T0" fmla="*/ 734 w 1701"/>
                <a:gd name="T1" fmla="*/ 528 h 562"/>
                <a:gd name="T2" fmla="*/ 734 w 1701"/>
                <a:gd name="T3" fmla="*/ 507 h 562"/>
                <a:gd name="T4" fmla="*/ 700 w 1701"/>
                <a:gd name="T5" fmla="*/ 472 h 562"/>
                <a:gd name="T6" fmla="*/ 313 w 1701"/>
                <a:gd name="T7" fmla="*/ 472 h 562"/>
                <a:gd name="T8" fmla="*/ 233 w 1701"/>
                <a:gd name="T9" fmla="*/ 395 h 562"/>
                <a:gd name="T10" fmla="*/ 233 w 1701"/>
                <a:gd name="T11" fmla="*/ 316 h 562"/>
                <a:gd name="T12" fmla="*/ 179 w 1701"/>
                <a:gd name="T13" fmla="*/ 263 h 562"/>
                <a:gd name="T14" fmla="*/ 100 w 1701"/>
                <a:gd name="T15" fmla="*/ 263 h 562"/>
                <a:gd name="T16" fmla="*/ 0 w 1701"/>
                <a:gd name="T17" fmla="*/ 162 h 562"/>
                <a:gd name="T18" fmla="*/ 0 w 1701"/>
                <a:gd name="T19" fmla="*/ 100 h 562"/>
                <a:gd name="T20" fmla="*/ 100 w 1701"/>
                <a:gd name="T21" fmla="*/ 0 h 562"/>
                <a:gd name="T22" fmla="*/ 700 w 1701"/>
                <a:gd name="T23" fmla="*/ 0 h 562"/>
                <a:gd name="T24" fmla="*/ 700 w 1701"/>
                <a:gd name="T25" fmla="*/ 0 h 562"/>
                <a:gd name="T26" fmla="*/ 705 w 1701"/>
                <a:gd name="T27" fmla="*/ 0 h 562"/>
                <a:gd name="T28" fmla="*/ 1601 w 1701"/>
                <a:gd name="T29" fmla="*/ 0 h 562"/>
                <a:gd name="T30" fmla="*/ 1624 w 1701"/>
                <a:gd name="T31" fmla="*/ 145 h 562"/>
                <a:gd name="T32" fmla="*/ 1625 w 1701"/>
                <a:gd name="T33" fmla="*/ 161 h 562"/>
                <a:gd name="T34" fmla="*/ 1633 w 1701"/>
                <a:gd name="T35" fmla="*/ 252 h 562"/>
                <a:gd name="T36" fmla="*/ 1610 w 1701"/>
                <a:gd name="T37" fmla="*/ 328 h 562"/>
                <a:gd name="T38" fmla="*/ 1603 w 1701"/>
                <a:gd name="T39" fmla="*/ 402 h 562"/>
                <a:gd name="T40" fmla="*/ 1701 w 1701"/>
                <a:gd name="T41" fmla="*/ 562 h 562"/>
                <a:gd name="T42" fmla="*/ 700 w 1701"/>
                <a:gd name="T43" fmla="*/ 562 h 562"/>
                <a:gd name="T44" fmla="*/ 734 w 1701"/>
                <a:gd name="T45" fmla="*/ 52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1" h="562">
                  <a:moveTo>
                    <a:pt x="734" y="528"/>
                  </a:moveTo>
                  <a:cubicBezTo>
                    <a:pt x="734" y="507"/>
                    <a:pt x="734" y="507"/>
                    <a:pt x="734" y="507"/>
                  </a:cubicBezTo>
                  <a:cubicBezTo>
                    <a:pt x="734" y="488"/>
                    <a:pt x="719" y="472"/>
                    <a:pt x="700" y="472"/>
                  </a:cubicBezTo>
                  <a:cubicBezTo>
                    <a:pt x="313" y="472"/>
                    <a:pt x="313" y="472"/>
                    <a:pt x="313" y="472"/>
                  </a:cubicBezTo>
                  <a:cubicBezTo>
                    <a:pt x="269" y="472"/>
                    <a:pt x="233" y="438"/>
                    <a:pt x="233" y="39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287"/>
                    <a:pt x="209" y="263"/>
                    <a:pt x="179" y="263"/>
                  </a:cubicBezTo>
                  <a:cubicBezTo>
                    <a:pt x="100" y="263"/>
                    <a:pt x="100" y="263"/>
                    <a:pt x="100" y="263"/>
                  </a:cubicBezTo>
                  <a:cubicBezTo>
                    <a:pt x="44" y="263"/>
                    <a:pt x="0" y="218"/>
                    <a:pt x="0" y="16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701" y="0"/>
                    <a:pt x="703" y="0"/>
                    <a:pt x="705" y="0"/>
                  </a:cubicBezTo>
                  <a:cubicBezTo>
                    <a:pt x="1601" y="0"/>
                    <a:pt x="1601" y="0"/>
                    <a:pt x="1601" y="0"/>
                  </a:cubicBezTo>
                  <a:cubicBezTo>
                    <a:pt x="1615" y="60"/>
                    <a:pt x="1621" y="111"/>
                    <a:pt x="1624" y="145"/>
                  </a:cubicBezTo>
                  <a:cubicBezTo>
                    <a:pt x="1624" y="151"/>
                    <a:pt x="1625" y="157"/>
                    <a:pt x="1625" y="161"/>
                  </a:cubicBezTo>
                  <a:cubicBezTo>
                    <a:pt x="1630" y="198"/>
                    <a:pt x="1633" y="228"/>
                    <a:pt x="1633" y="252"/>
                  </a:cubicBezTo>
                  <a:cubicBezTo>
                    <a:pt x="1633" y="287"/>
                    <a:pt x="1627" y="312"/>
                    <a:pt x="1610" y="328"/>
                  </a:cubicBezTo>
                  <a:cubicBezTo>
                    <a:pt x="1585" y="353"/>
                    <a:pt x="1584" y="376"/>
                    <a:pt x="1603" y="402"/>
                  </a:cubicBezTo>
                  <a:cubicBezTo>
                    <a:pt x="1633" y="445"/>
                    <a:pt x="1672" y="511"/>
                    <a:pt x="1701" y="562"/>
                  </a:cubicBezTo>
                  <a:cubicBezTo>
                    <a:pt x="700" y="562"/>
                    <a:pt x="700" y="562"/>
                    <a:pt x="700" y="562"/>
                  </a:cubicBezTo>
                  <a:cubicBezTo>
                    <a:pt x="719" y="562"/>
                    <a:pt x="734" y="546"/>
                    <a:pt x="734" y="528"/>
                  </a:cubicBezTo>
                  <a:close/>
                </a:path>
              </a:pathLst>
            </a:custGeom>
            <a:solidFill>
              <a:srgbClr val="5B9DB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组合 27">
              <a:extLst/>
            </p:cNvPr>
            <p:cNvGrpSpPr/>
            <p:nvPr/>
          </p:nvGrpSpPr>
          <p:grpSpPr>
            <a:xfrm>
              <a:off x="268768" y="149528"/>
              <a:ext cx="602226" cy="502637"/>
              <a:chOff x="1588" y="-296862"/>
              <a:chExt cx="2649537" cy="2211388"/>
            </a:xfrm>
            <a:solidFill>
              <a:schemeClr val="bg1"/>
            </a:solidFill>
          </p:grpSpPr>
          <p:sp>
            <p:nvSpPr>
              <p:cNvPr id="47" name="任意多边形: 形状 46">
                <a:extLst/>
              </p:cNvPr>
              <p:cNvSpPr>
                <a:spLocks/>
              </p:cNvSpPr>
              <p:nvPr/>
            </p:nvSpPr>
            <p:spPr bwMode="auto">
              <a:xfrm rot="21339349">
                <a:off x="1588" y="-296862"/>
                <a:ext cx="2649537" cy="2211388"/>
              </a:xfrm>
              <a:custGeom>
                <a:avLst/>
                <a:gdLst>
                  <a:gd name="T0" fmla="*/ 2 w 704"/>
                  <a:gd name="T1" fmla="*/ 252 h 586"/>
                  <a:gd name="T2" fmla="*/ 0 w 704"/>
                  <a:gd name="T3" fmla="*/ 279 h 586"/>
                  <a:gd name="T4" fmla="*/ 702 w 704"/>
                  <a:gd name="T5" fmla="*/ 334 h 586"/>
                  <a:gd name="T6" fmla="*/ 704 w 704"/>
                  <a:gd name="T7" fmla="*/ 308 h 586"/>
                  <a:gd name="T8" fmla="*/ 2 w 704"/>
                  <a:gd name="T9" fmla="*/ 252 h 586"/>
                  <a:gd name="T10" fmla="*/ 346 w 704"/>
                  <a:gd name="T11" fmla="*/ 452 h 586"/>
                  <a:gd name="T12" fmla="*/ 200 w 704"/>
                  <a:gd name="T13" fmla="*/ 281 h 586"/>
                  <a:gd name="T14" fmla="*/ 372 w 704"/>
                  <a:gd name="T15" fmla="*/ 134 h 586"/>
                  <a:gd name="T16" fmla="*/ 518 w 704"/>
                  <a:gd name="T17" fmla="*/ 306 h 586"/>
                  <a:gd name="T18" fmla="*/ 346 w 704"/>
                  <a:gd name="T19" fmla="*/ 452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586">
                    <a:moveTo>
                      <a:pt x="2" y="252"/>
                    </a:moveTo>
                    <a:cubicBezTo>
                      <a:pt x="0" y="279"/>
                      <a:pt x="0" y="279"/>
                      <a:pt x="0" y="279"/>
                    </a:cubicBezTo>
                    <a:cubicBezTo>
                      <a:pt x="138" y="557"/>
                      <a:pt x="522" y="586"/>
                      <a:pt x="702" y="334"/>
                    </a:cubicBezTo>
                    <a:cubicBezTo>
                      <a:pt x="704" y="308"/>
                      <a:pt x="704" y="308"/>
                      <a:pt x="704" y="308"/>
                    </a:cubicBezTo>
                    <a:cubicBezTo>
                      <a:pt x="567" y="30"/>
                      <a:pt x="182" y="0"/>
                      <a:pt x="2" y="252"/>
                    </a:cubicBezTo>
                    <a:close/>
                    <a:moveTo>
                      <a:pt x="346" y="452"/>
                    </a:moveTo>
                    <a:cubicBezTo>
                      <a:pt x="258" y="445"/>
                      <a:pt x="193" y="368"/>
                      <a:pt x="200" y="281"/>
                    </a:cubicBezTo>
                    <a:cubicBezTo>
                      <a:pt x="207" y="193"/>
                      <a:pt x="284" y="127"/>
                      <a:pt x="372" y="134"/>
                    </a:cubicBezTo>
                    <a:cubicBezTo>
                      <a:pt x="459" y="141"/>
                      <a:pt x="525" y="218"/>
                      <a:pt x="518" y="306"/>
                    </a:cubicBezTo>
                    <a:cubicBezTo>
                      <a:pt x="511" y="394"/>
                      <a:pt x="434" y="459"/>
                      <a:pt x="346" y="4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椭圆 47">
                <a:extLst/>
              </p:cNvPr>
              <p:cNvSpPr>
                <a:spLocks/>
              </p:cNvSpPr>
              <p:nvPr/>
            </p:nvSpPr>
            <p:spPr bwMode="auto">
              <a:xfrm rot="21339349">
                <a:off x="1050925" y="511176"/>
                <a:ext cx="598487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文本框 7">
              <a:extLst/>
            </p:cNvPr>
            <p:cNvSpPr txBox="1"/>
            <p:nvPr/>
          </p:nvSpPr>
          <p:spPr>
            <a:xfrm>
              <a:off x="1205085" y="238293"/>
              <a:ext cx="2154664" cy="114154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应用广泛</a:t>
              </a:r>
            </a:p>
          </p:txBody>
        </p:sp>
        <p:grpSp>
          <p:nvGrpSpPr>
            <p:cNvPr id="31" name="组合 30">
              <a:extLst/>
            </p:cNvPr>
            <p:cNvGrpSpPr/>
            <p:nvPr/>
          </p:nvGrpSpPr>
          <p:grpSpPr>
            <a:xfrm>
              <a:off x="375247" y="1974031"/>
              <a:ext cx="389268" cy="442910"/>
              <a:chOff x="1416917" y="1026775"/>
              <a:chExt cx="852488" cy="969962"/>
            </a:xfrm>
            <a:solidFill>
              <a:schemeClr val="bg1"/>
            </a:solidFill>
          </p:grpSpPr>
          <p:sp>
            <p:nvSpPr>
              <p:cNvPr id="45" name="任意多边形: 形状 44">
                <a:extLst/>
              </p:cNvPr>
              <p:cNvSpPr>
                <a:spLocks/>
              </p:cNvSpPr>
              <p:nvPr/>
            </p:nvSpPr>
            <p:spPr bwMode="auto">
              <a:xfrm>
                <a:off x="1416917" y="1026775"/>
                <a:ext cx="852488" cy="969962"/>
              </a:xfrm>
              <a:custGeom>
                <a:avLst/>
                <a:gdLst>
                  <a:gd name="T0" fmla="*/ 362 w 537"/>
                  <a:gd name="T1" fmla="*/ 0 h 611"/>
                  <a:gd name="T2" fmla="*/ 0 w 537"/>
                  <a:gd name="T3" fmla="*/ 0 h 611"/>
                  <a:gd name="T4" fmla="*/ 0 w 537"/>
                  <a:gd name="T5" fmla="*/ 611 h 611"/>
                  <a:gd name="T6" fmla="*/ 537 w 537"/>
                  <a:gd name="T7" fmla="*/ 611 h 611"/>
                  <a:gd name="T8" fmla="*/ 537 w 537"/>
                  <a:gd name="T9" fmla="*/ 174 h 611"/>
                  <a:gd name="T10" fmla="*/ 362 w 537"/>
                  <a:gd name="T11" fmla="*/ 0 h 611"/>
                  <a:gd name="T12" fmla="*/ 230 w 537"/>
                  <a:gd name="T13" fmla="*/ 306 h 611"/>
                  <a:gd name="T14" fmla="*/ 269 w 537"/>
                  <a:gd name="T15" fmla="*/ 306 h 611"/>
                  <a:gd name="T16" fmla="*/ 269 w 537"/>
                  <a:gd name="T17" fmla="*/ 267 h 611"/>
                  <a:gd name="T18" fmla="*/ 230 w 537"/>
                  <a:gd name="T19" fmla="*/ 267 h 611"/>
                  <a:gd name="T20" fmla="*/ 230 w 537"/>
                  <a:gd name="T21" fmla="*/ 229 h 611"/>
                  <a:gd name="T22" fmla="*/ 269 w 537"/>
                  <a:gd name="T23" fmla="*/ 229 h 611"/>
                  <a:gd name="T24" fmla="*/ 269 w 537"/>
                  <a:gd name="T25" fmla="*/ 191 h 611"/>
                  <a:gd name="T26" fmla="*/ 230 w 537"/>
                  <a:gd name="T27" fmla="*/ 191 h 611"/>
                  <a:gd name="T28" fmla="*/ 230 w 537"/>
                  <a:gd name="T29" fmla="*/ 153 h 611"/>
                  <a:gd name="T30" fmla="*/ 269 w 537"/>
                  <a:gd name="T31" fmla="*/ 153 h 611"/>
                  <a:gd name="T32" fmla="*/ 269 w 537"/>
                  <a:gd name="T33" fmla="*/ 115 h 611"/>
                  <a:gd name="T34" fmla="*/ 230 w 537"/>
                  <a:gd name="T35" fmla="*/ 115 h 611"/>
                  <a:gd name="T36" fmla="*/ 230 w 537"/>
                  <a:gd name="T37" fmla="*/ 76 h 611"/>
                  <a:gd name="T38" fmla="*/ 269 w 537"/>
                  <a:gd name="T39" fmla="*/ 76 h 611"/>
                  <a:gd name="T40" fmla="*/ 269 w 537"/>
                  <a:gd name="T41" fmla="*/ 115 h 611"/>
                  <a:gd name="T42" fmla="*/ 307 w 537"/>
                  <a:gd name="T43" fmla="*/ 115 h 611"/>
                  <a:gd name="T44" fmla="*/ 307 w 537"/>
                  <a:gd name="T45" fmla="*/ 153 h 611"/>
                  <a:gd name="T46" fmla="*/ 269 w 537"/>
                  <a:gd name="T47" fmla="*/ 153 h 611"/>
                  <a:gd name="T48" fmla="*/ 269 w 537"/>
                  <a:gd name="T49" fmla="*/ 191 h 611"/>
                  <a:gd name="T50" fmla="*/ 307 w 537"/>
                  <a:gd name="T51" fmla="*/ 191 h 611"/>
                  <a:gd name="T52" fmla="*/ 307 w 537"/>
                  <a:gd name="T53" fmla="*/ 229 h 611"/>
                  <a:gd name="T54" fmla="*/ 269 w 537"/>
                  <a:gd name="T55" fmla="*/ 229 h 611"/>
                  <a:gd name="T56" fmla="*/ 269 w 537"/>
                  <a:gd name="T57" fmla="*/ 267 h 611"/>
                  <a:gd name="T58" fmla="*/ 307 w 537"/>
                  <a:gd name="T59" fmla="*/ 267 h 611"/>
                  <a:gd name="T60" fmla="*/ 307 w 537"/>
                  <a:gd name="T61" fmla="*/ 306 h 611"/>
                  <a:gd name="T62" fmla="*/ 269 w 537"/>
                  <a:gd name="T63" fmla="*/ 306 h 611"/>
                  <a:gd name="T64" fmla="*/ 269 w 537"/>
                  <a:gd name="T65" fmla="*/ 344 h 611"/>
                  <a:gd name="T66" fmla="*/ 307 w 537"/>
                  <a:gd name="T67" fmla="*/ 344 h 611"/>
                  <a:gd name="T68" fmla="*/ 307 w 537"/>
                  <a:gd name="T69" fmla="*/ 382 h 611"/>
                  <a:gd name="T70" fmla="*/ 269 w 537"/>
                  <a:gd name="T71" fmla="*/ 382 h 611"/>
                  <a:gd name="T72" fmla="*/ 269 w 537"/>
                  <a:gd name="T73" fmla="*/ 344 h 611"/>
                  <a:gd name="T74" fmla="*/ 230 w 537"/>
                  <a:gd name="T75" fmla="*/ 344 h 611"/>
                  <a:gd name="T76" fmla="*/ 230 w 537"/>
                  <a:gd name="T77" fmla="*/ 306 h 611"/>
                  <a:gd name="T78" fmla="*/ 154 w 537"/>
                  <a:gd name="T79" fmla="*/ 535 h 611"/>
                  <a:gd name="T80" fmla="*/ 77 w 537"/>
                  <a:gd name="T81" fmla="*/ 535 h 611"/>
                  <a:gd name="T82" fmla="*/ 77 w 537"/>
                  <a:gd name="T83" fmla="*/ 76 h 611"/>
                  <a:gd name="T84" fmla="*/ 192 w 537"/>
                  <a:gd name="T85" fmla="*/ 76 h 611"/>
                  <a:gd name="T86" fmla="*/ 192 w 537"/>
                  <a:gd name="T87" fmla="*/ 382 h 611"/>
                  <a:gd name="T88" fmla="*/ 154 w 537"/>
                  <a:gd name="T89" fmla="*/ 382 h 611"/>
                  <a:gd name="T90" fmla="*/ 154 w 537"/>
                  <a:gd name="T91" fmla="*/ 535 h 611"/>
                  <a:gd name="T92" fmla="*/ 345 w 537"/>
                  <a:gd name="T93" fmla="*/ 573 h 611"/>
                  <a:gd name="T94" fmla="*/ 192 w 537"/>
                  <a:gd name="T95" fmla="*/ 573 h 611"/>
                  <a:gd name="T96" fmla="*/ 192 w 537"/>
                  <a:gd name="T97" fmla="*/ 420 h 611"/>
                  <a:gd name="T98" fmla="*/ 345 w 537"/>
                  <a:gd name="T99" fmla="*/ 420 h 611"/>
                  <a:gd name="T100" fmla="*/ 345 w 537"/>
                  <a:gd name="T101" fmla="*/ 573 h 611"/>
                  <a:gd name="T102" fmla="*/ 460 w 537"/>
                  <a:gd name="T103" fmla="*/ 535 h 611"/>
                  <a:gd name="T104" fmla="*/ 384 w 537"/>
                  <a:gd name="T105" fmla="*/ 535 h 611"/>
                  <a:gd name="T106" fmla="*/ 384 w 537"/>
                  <a:gd name="T107" fmla="*/ 382 h 611"/>
                  <a:gd name="T108" fmla="*/ 345 w 537"/>
                  <a:gd name="T109" fmla="*/ 382 h 611"/>
                  <a:gd name="T110" fmla="*/ 345 w 537"/>
                  <a:gd name="T111" fmla="*/ 93 h 611"/>
                  <a:gd name="T112" fmla="*/ 460 w 537"/>
                  <a:gd name="T113" fmla="*/ 208 h 611"/>
                  <a:gd name="T114" fmla="*/ 460 w 537"/>
                  <a:gd name="T115" fmla="*/ 535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7" h="611">
                    <a:moveTo>
                      <a:pt x="362" y="0"/>
                    </a:moveTo>
                    <a:lnTo>
                      <a:pt x="0" y="0"/>
                    </a:lnTo>
                    <a:lnTo>
                      <a:pt x="0" y="611"/>
                    </a:lnTo>
                    <a:lnTo>
                      <a:pt x="537" y="611"/>
                    </a:lnTo>
                    <a:lnTo>
                      <a:pt x="537" y="174"/>
                    </a:lnTo>
                    <a:lnTo>
                      <a:pt x="362" y="0"/>
                    </a:lnTo>
                    <a:close/>
                    <a:moveTo>
                      <a:pt x="230" y="306"/>
                    </a:moveTo>
                    <a:lnTo>
                      <a:pt x="269" y="306"/>
                    </a:lnTo>
                    <a:lnTo>
                      <a:pt x="269" y="267"/>
                    </a:lnTo>
                    <a:lnTo>
                      <a:pt x="230" y="267"/>
                    </a:lnTo>
                    <a:lnTo>
                      <a:pt x="230" y="229"/>
                    </a:lnTo>
                    <a:lnTo>
                      <a:pt x="269" y="229"/>
                    </a:lnTo>
                    <a:lnTo>
                      <a:pt x="269" y="191"/>
                    </a:lnTo>
                    <a:lnTo>
                      <a:pt x="230" y="191"/>
                    </a:lnTo>
                    <a:lnTo>
                      <a:pt x="230" y="153"/>
                    </a:lnTo>
                    <a:lnTo>
                      <a:pt x="269" y="153"/>
                    </a:lnTo>
                    <a:lnTo>
                      <a:pt x="269" y="115"/>
                    </a:lnTo>
                    <a:lnTo>
                      <a:pt x="230" y="115"/>
                    </a:lnTo>
                    <a:lnTo>
                      <a:pt x="230" y="76"/>
                    </a:lnTo>
                    <a:lnTo>
                      <a:pt x="269" y="76"/>
                    </a:lnTo>
                    <a:lnTo>
                      <a:pt x="269" y="115"/>
                    </a:lnTo>
                    <a:lnTo>
                      <a:pt x="307" y="115"/>
                    </a:lnTo>
                    <a:lnTo>
                      <a:pt x="307" y="153"/>
                    </a:lnTo>
                    <a:lnTo>
                      <a:pt x="269" y="153"/>
                    </a:lnTo>
                    <a:lnTo>
                      <a:pt x="269" y="191"/>
                    </a:lnTo>
                    <a:lnTo>
                      <a:pt x="307" y="191"/>
                    </a:lnTo>
                    <a:lnTo>
                      <a:pt x="307" y="229"/>
                    </a:lnTo>
                    <a:lnTo>
                      <a:pt x="269" y="229"/>
                    </a:lnTo>
                    <a:lnTo>
                      <a:pt x="269" y="267"/>
                    </a:lnTo>
                    <a:lnTo>
                      <a:pt x="307" y="267"/>
                    </a:lnTo>
                    <a:lnTo>
                      <a:pt x="307" y="306"/>
                    </a:lnTo>
                    <a:lnTo>
                      <a:pt x="269" y="306"/>
                    </a:lnTo>
                    <a:lnTo>
                      <a:pt x="269" y="344"/>
                    </a:lnTo>
                    <a:lnTo>
                      <a:pt x="307" y="344"/>
                    </a:lnTo>
                    <a:lnTo>
                      <a:pt x="307" y="382"/>
                    </a:lnTo>
                    <a:lnTo>
                      <a:pt x="269" y="382"/>
                    </a:lnTo>
                    <a:lnTo>
                      <a:pt x="269" y="344"/>
                    </a:lnTo>
                    <a:lnTo>
                      <a:pt x="230" y="344"/>
                    </a:lnTo>
                    <a:lnTo>
                      <a:pt x="230" y="306"/>
                    </a:lnTo>
                    <a:close/>
                    <a:moveTo>
                      <a:pt x="154" y="535"/>
                    </a:moveTo>
                    <a:lnTo>
                      <a:pt x="77" y="535"/>
                    </a:lnTo>
                    <a:lnTo>
                      <a:pt x="77" y="76"/>
                    </a:lnTo>
                    <a:lnTo>
                      <a:pt x="192" y="76"/>
                    </a:lnTo>
                    <a:lnTo>
                      <a:pt x="192" y="382"/>
                    </a:lnTo>
                    <a:lnTo>
                      <a:pt x="154" y="382"/>
                    </a:lnTo>
                    <a:lnTo>
                      <a:pt x="154" y="535"/>
                    </a:lnTo>
                    <a:close/>
                    <a:moveTo>
                      <a:pt x="345" y="573"/>
                    </a:moveTo>
                    <a:lnTo>
                      <a:pt x="192" y="573"/>
                    </a:lnTo>
                    <a:lnTo>
                      <a:pt x="192" y="420"/>
                    </a:lnTo>
                    <a:lnTo>
                      <a:pt x="345" y="420"/>
                    </a:lnTo>
                    <a:lnTo>
                      <a:pt x="345" y="573"/>
                    </a:lnTo>
                    <a:close/>
                    <a:moveTo>
                      <a:pt x="460" y="535"/>
                    </a:moveTo>
                    <a:lnTo>
                      <a:pt x="384" y="535"/>
                    </a:lnTo>
                    <a:lnTo>
                      <a:pt x="384" y="382"/>
                    </a:lnTo>
                    <a:lnTo>
                      <a:pt x="345" y="382"/>
                    </a:lnTo>
                    <a:lnTo>
                      <a:pt x="345" y="93"/>
                    </a:lnTo>
                    <a:lnTo>
                      <a:pt x="460" y="208"/>
                    </a:lnTo>
                    <a:lnTo>
                      <a:pt x="46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矩形 45">
                <a:extLst/>
              </p:cNvPr>
              <p:cNvSpPr>
                <a:spLocks/>
              </p:cNvSpPr>
              <p:nvPr/>
            </p:nvSpPr>
            <p:spPr bwMode="auto">
              <a:xfrm>
                <a:off x="1782042" y="1755437"/>
                <a:ext cx="122238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" name="文本框 10">
              <a:extLst/>
            </p:cNvPr>
            <p:cNvSpPr txBox="1"/>
            <p:nvPr/>
          </p:nvSpPr>
          <p:spPr>
            <a:xfrm>
              <a:off x="1236942" y="1974032"/>
              <a:ext cx="1723549" cy="40010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需求增加</a:t>
              </a:r>
            </a:p>
          </p:txBody>
        </p:sp>
        <p:grpSp>
          <p:nvGrpSpPr>
            <p:cNvPr id="34" name="组合 33">
              <a:extLst/>
            </p:cNvPr>
            <p:cNvGrpSpPr/>
            <p:nvPr/>
          </p:nvGrpSpPr>
          <p:grpSpPr>
            <a:xfrm>
              <a:off x="375247" y="3749098"/>
              <a:ext cx="376794" cy="430968"/>
              <a:chOff x="0" y="4763"/>
              <a:chExt cx="1479550" cy="1692275"/>
            </a:xfrm>
            <a:solidFill>
              <a:schemeClr val="bg1"/>
            </a:solidFill>
          </p:grpSpPr>
          <p:sp>
            <p:nvSpPr>
              <p:cNvPr id="43" name="任意多边形: 形状 42">
                <a:extLst/>
              </p:cNvPr>
              <p:cNvSpPr>
                <a:spLocks/>
              </p:cNvSpPr>
              <p:nvPr/>
            </p:nvSpPr>
            <p:spPr bwMode="auto">
              <a:xfrm>
                <a:off x="0" y="4763"/>
                <a:ext cx="1479550" cy="846138"/>
              </a:xfrm>
              <a:custGeom>
                <a:avLst/>
                <a:gdLst>
                  <a:gd name="T0" fmla="*/ 28 w 392"/>
                  <a:gd name="T1" fmla="*/ 224 h 224"/>
                  <a:gd name="T2" fmla="*/ 364 w 392"/>
                  <a:gd name="T3" fmla="*/ 224 h 224"/>
                  <a:gd name="T4" fmla="*/ 392 w 392"/>
                  <a:gd name="T5" fmla="*/ 196 h 224"/>
                  <a:gd name="T6" fmla="*/ 364 w 392"/>
                  <a:gd name="T7" fmla="*/ 168 h 224"/>
                  <a:gd name="T8" fmla="*/ 280 w 392"/>
                  <a:gd name="T9" fmla="*/ 168 h 224"/>
                  <a:gd name="T10" fmla="*/ 252 w 392"/>
                  <a:gd name="T11" fmla="*/ 140 h 224"/>
                  <a:gd name="T12" fmla="*/ 252 w 392"/>
                  <a:gd name="T13" fmla="*/ 28 h 224"/>
                  <a:gd name="T14" fmla="*/ 224 w 392"/>
                  <a:gd name="T15" fmla="*/ 0 h 224"/>
                  <a:gd name="T16" fmla="*/ 168 w 392"/>
                  <a:gd name="T17" fmla="*/ 0 h 224"/>
                  <a:gd name="T18" fmla="*/ 140 w 392"/>
                  <a:gd name="T19" fmla="*/ 28 h 224"/>
                  <a:gd name="T20" fmla="*/ 140 w 392"/>
                  <a:gd name="T21" fmla="*/ 140 h 224"/>
                  <a:gd name="T22" fmla="*/ 112 w 392"/>
                  <a:gd name="T23" fmla="*/ 168 h 224"/>
                  <a:gd name="T24" fmla="*/ 28 w 392"/>
                  <a:gd name="T25" fmla="*/ 168 h 224"/>
                  <a:gd name="T26" fmla="*/ 0 w 392"/>
                  <a:gd name="T27" fmla="*/ 196 h 224"/>
                  <a:gd name="T28" fmla="*/ 28 w 392"/>
                  <a:gd name="T29" fmla="*/ 224 h 224"/>
                  <a:gd name="T30" fmla="*/ 182 w 392"/>
                  <a:gd name="T31" fmla="*/ 28 h 224"/>
                  <a:gd name="T32" fmla="*/ 210 w 392"/>
                  <a:gd name="T33" fmla="*/ 28 h 224"/>
                  <a:gd name="T34" fmla="*/ 224 w 392"/>
                  <a:gd name="T35" fmla="*/ 42 h 224"/>
                  <a:gd name="T36" fmla="*/ 210 w 392"/>
                  <a:gd name="T37" fmla="*/ 56 h 224"/>
                  <a:gd name="T38" fmla="*/ 182 w 392"/>
                  <a:gd name="T39" fmla="*/ 56 h 224"/>
                  <a:gd name="T40" fmla="*/ 168 w 392"/>
                  <a:gd name="T41" fmla="*/ 42 h 224"/>
                  <a:gd name="T42" fmla="*/ 182 w 392"/>
                  <a:gd name="T43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2" h="224">
                    <a:moveTo>
                      <a:pt x="28" y="224"/>
                    </a:moveTo>
                    <a:cubicBezTo>
                      <a:pt x="364" y="224"/>
                      <a:pt x="364" y="224"/>
                      <a:pt x="364" y="224"/>
                    </a:cubicBezTo>
                    <a:cubicBezTo>
                      <a:pt x="379" y="224"/>
                      <a:pt x="392" y="211"/>
                      <a:pt x="392" y="196"/>
                    </a:cubicBezTo>
                    <a:cubicBezTo>
                      <a:pt x="392" y="181"/>
                      <a:pt x="379" y="168"/>
                      <a:pt x="364" y="168"/>
                    </a:cubicBezTo>
                    <a:cubicBezTo>
                      <a:pt x="280" y="168"/>
                      <a:pt x="280" y="168"/>
                      <a:pt x="280" y="168"/>
                    </a:cubicBezTo>
                    <a:cubicBezTo>
                      <a:pt x="265" y="168"/>
                      <a:pt x="252" y="155"/>
                      <a:pt x="252" y="140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52" y="13"/>
                      <a:pt x="239" y="0"/>
                      <a:pt x="224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3" y="0"/>
                      <a:pt x="140" y="13"/>
                      <a:pt x="140" y="28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55"/>
                      <a:pt x="127" y="168"/>
                      <a:pt x="112" y="168"/>
                    </a:cubicBezTo>
                    <a:cubicBezTo>
                      <a:pt x="28" y="168"/>
                      <a:pt x="28" y="168"/>
                      <a:pt x="28" y="168"/>
                    </a:cubicBezTo>
                    <a:cubicBezTo>
                      <a:pt x="13" y="168"/>
                      <a:pt x="0" y="181"/>
                      <a:pt x="0" y="196"/>
                    </a:cubicBezTo>
                    <a:cubicBezTo>
                      <a:pt x="0" y="211"/>
                      <a:pt x="13" y="224"/>
                      <a:pt x="28" y="224"/>
                    </a:cubicBezTo>
                    <a:close/>
                    <a:moveTo>
                      <a:pt x="182" y="28"/>
                    </a:moveTo>
                    <a:cubicBezTo>
                      <a:pt x="210" y="28"/>
                      <a:pt x="210" y="28"/>
                      <a:pt x="210" y="28"/>
                    </a:cubicBezTo>
                    <a:cubicBezTo>
                      <a:pt x="218" y="28"/>
                      <a:pt x="224" y="34"/>
                      <a:pt x="224" y="42"/>
                    </a:cubicBezTo>
                    <a:cubicBezTo>
                      <a:pt x="224" y="50"/>
                      <a:pt x="218" y="56"/>
                      <a:pt x="210" y="56"/>
                    </a:cubicBezTo>
                    <a:cubicBezTo>
                      <a:pt x="182" y="56"/>
                      <a:pt x="182" y="56"/>
                      <a:pt x="182" y="56"/>
                    </a:cubicBezTo>
                    <a:cubicBezTo>
                      <a:pt x="174" y="56"/>
                      <a:pt x="168" y="50"/>
                      <a:pt x="168" y="42"/>
                    </a:cubicBezTo>
                    <a:cubicBezTo>
                      <a:pt x="168" y="34"/>
                      <a:pt x="174" y="28"/>
                      <a:pt x="18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>
                <a:extLst/>
              </p:cNvPr>
              <p:cNvSpPr>
                <a:spLocks/>
              </p:cNvSpPr>
              <p:nvPr/>
            </p:nvSpPr>
            <p:spPr bwMode="auto">
              <a:xfrm>
                <a:off x="0" y="957263"/>
                <a:ext cx="1479550" cy="739775"/>
              </a:xfrm>
              <a:custGeom>
                <a:avLst/>
                <a:gdLst>
                  <a:gd name="T0" fmla="*/ 352 w 392"/>
                  <a:gd name="T1" fmla="*/ 0 h 196"/>
                  <a:gd name="T2" fmla="*/ 40 w 392"/>
                  <a:gd name="T3" fmla="*/ 0 h 196"/>
                  <a:gd name="T4" fmla="*/ 26 w 392"/>
                  <a:gd name="T5" fmla="*/ 12 h 196"/>
                  <a:gd name="T6" fmla="*/ 0 w 392"/>
                  <a:gd name="T7" fmla="*/ 196 h 196"/>
                  <a:gd name="T8" fmla="*/ 84 w 392"/>
                  <a:gd name="T9" fmla="*/ 196 h 196"/>
                  <a:gd name="T10" fmla="*/ 112 w 392"/>
                  <a:gd name="T11" fmla="*/ 112 h 196"/>
                  <a:gd name="T12" fmla="*/ 112 w 392"/>
                  <a:gd name="T13" fmla="*/ 196 h 196"/>
                  <a:gd name="T14" fmla="*/ 280 w 392"/>
                  <a:gd name="T15" fmla="*/ 196 h 196"/>
                  <a:gd name="T16" fmla="*/ 280 w 392"/>
                  <a:gd name="T17" fmla="*/ 112 h 196"/>
                  <a:gd name="T18" fmla="*/ 308 w 392"/>
                  <a:gd name="T19" fmla="*/ 196 h 196"/>
                  <a:gd name="T20" fmla="*/ 392 w 392"/>
                  <a:gd name="T21" fmla="*/ 196 h 196"/>
                  <a:gd name="T22" fmla="*/ 366 w 392"/>
                  <a:gd name="T23" fmla="*/ 12 h 196"/>
                  <a:gd name="T24" fmla="*/ 352 w 392"/>
                  <a:gd name="T2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196">
                    <a:moveTo>
                      <a:pt x="35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3" y="0"/>
                      <a:pt x="27" y="5"/>
                      <a:pt x="26" y="12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280" y="196"/>
                      <a:pt x="280" y="196"/>
                      <a:pt x="280" y="196"/>
                    </a:cubicBezTo>
                    <a:cubicBezTo>
                      <a:pt x="280" y="112"/>
                      <a:pt x="280" y="112"/>
                      <a:pt x="280" y="112"/>
                    </a:cubicBezTo>
                    <a:cubicBezTo>
                      <a:pt x="308" y="196"/>
                      <a:pt x="308" y="196"/>
                      <a:pt x="308" y="196"/>
                    </a:cubicBezTo>
                    <a:cubicBezTo>
                      <a:pt x="392" y="196"/>
                      <a:pt x="392" y="196"/>
                      <a:pt x="392" y="196"/>
                    </a:cubicBezTo>
                    <a:cubicBezTo>
                      <a:pt x="366" y="12"/>
                      <a:pt x="366" y="12"/>
                      <a:pt x="366" y="12"/>
                    </a:cubicBezTo>
                    <a:cubicBezTo>
                      <a:pt x="365" y="5"/>
                      <a:pt x="359" y="0"/>
                      <a:pt x="3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7" name="组合 36">
              <a:extLst/>
            </p:cNvPr>
            <p:cNvGrpSpPr/>
            <p:nvPr/>
          </p:nvGrpSpPr>
          <p:grpSpPr>
            <a:xfrm flipH="1">
              <a:off x="394395" y="5582827"/>
              <a:ext cx="406788" cy="356716"/>
              <a:chOff x="1588" y="1588"/>
              <a:chExt cx="1663700" cy="1458912"/>
            </a:xfrm>
            <a:solidFill>
              <a:schemeClr val="bg1"/>
            </a:solidFill>
          </p:grpSpPr>
          <p:sp>
            <p:nvSpPr>
              <p:cNvPr id="40" name="椭圆 39">
                <a:extLst/>
              </p:cNvPr>
              <p:cNvSpPr>
                <a:spLocks/>
              </p:cNvSpPr>
              <p:nvPr/>
            </p:nvSpPr>
            <p:spPr bwMode="auto">
              <a:xfrm>
                <a:off x="207963" y="1044575"/>
                <a:ext cx="415925" cy="415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椭圆 40">
                <a:extLst/>
              </p:cNvPr>
              <p:cNvSpPr>
                <a:spLocks/>
              </p:cNvSpPr>
              <p:nvPr/>
            </p:nvSpPr>
            <p:spPr bwMode="auto">
              <a:xfrm>
                <a:off x="1144588" y="1044575"/>
                <a:ext cx="419100" cy="415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>
                <a:extLst/>
              </p:cNvPr>
              <p:cNvSpPr>
                <a:spLocks/>
              </p:cNvSpPr>
              <p:nvPr/>
            </p:nvSpPr>
            <p:spPr bwMode="auto">
              <a:xfrm>
                <a:off x="1588" y="1588"/>
                <a:ext cx="1663700" cy="1144587"/>
              </a:xfrm>
              <a:custGeom>
                <a:avLst/>
                <a:gdLst>
                  <a:gd name="T0" fmla="*/ 427 w 441"/>
                  <a:gd name="T1" fmla="*/ 0 h 303"/>
                  <a:gd name="T2" fmla="*/ 152 w 441"/>
                  <a:gd name="T3" fmla="*/ 0 h 303"/>
                  <a:gd name="T4" fmla="*/ 138 w 441"/>
                  <a:gd name="T5" fmla="*/ 14 h 303"/>
                  <a:gd name="T6" fmla="*/ 138 w 441"/>
                  <a:gd name="T7" fmla="*/ 55 h 303"/>
                  <a:gd name="T8" fmla="*/ 69 w 441"/>
                  <a:gd name="T9" fmla="*/ 55 h 303"/>
                  <a:gd name="T10" fmla="*/ 49 w 441"/>
                  <a:gd name="T11" fmla="*/ 67 h 303"/>
                  <a:gd name="T12" fmla="*/ 6 w 441"/>
                  <a:gd name="T13" fmla="*/ 153 h 303"/>
                  <a:gd name="T14" fmla="*/ 0 w 441"/>
                  <a:gd name="T15" fmla="*/ 179 h 303"/>
                  <a:gd name="T16" fmla="*/ 0 w 441"/>
                  <a:gd name="T17" fmla="*/ 262 h 303"/>
                  <a:gd name="T18" fmla="*/ 10 w 441"/>
                  <a:gd name="T19" fmla="*/ 285 h 303"/>
                  <a:gd name="T20" fmla="*/ 18 w 441"/>
                  <a:gd name="T21" fmla="*/ 294 h 303"/>
                  <a:gd name="T22" fmla="*/ 33 w 441"/>
                  <a:gd name="T23" fmla="*/ 302 h 303"/>
                  <a:gd name="T24" fmla="*/ 110 w 441"/>
                  <a:gd name="T25" fmla="*/ 248 h 303"/>
                  <a:gd name="T26" fmla="*/ 188 w 441"/>
                  <a:gd name="T27" fmla="*/ 303 h 303"/>
                  <a:gd name="T28" fmla="*/ 281 w 441"/>
                  <a:gd name="T29" fmla="*/ 303 h 303"/>
                  <a:gd name="T30" fmla="*/ 358 w 441"/>
                  <a:gd name="T31" fmla="*/ 248 h 303"/>
                  <a:gd name="T32" fmla="*/ 435 w 441"/>
                  <a:gd name="T33" fmla="*/ 301 h 303"/>
                  <a:gd name="T34" fmla="*/ 441 w 441"/>
                  <a:gd name="T35" fmla="*/ 289 h 303"/>
                  <a:gd name="T36" fmla="*/ 441 w 441"/>
                  <a:gd name="T37" fmla="*/ 14 h 303"/>
                  <a:gd name="T38" fmla="*/ 427 w 441"/>
                  <a:gd name="T39" fmla="*/ 0 h 303"/>
                  <a:gd name="T40" fmla="*/ 138 w 441"/>
                  <a:gd name="T41" fmla="*/ 165 h 303"/>
                  <a:gd name="T42" fmla="*/ 55 w 441"/>
                  <a:gd name="T43" fmla="*/ 165 h 303"/>
                  <a:gd name="T44" fmla="*/ 83 w 441"/>
                  <a:gd name="T45" fmla="*/ 83 h 303"/>
                  <a:gd name="T46" fmla="*/ 138 w 441"/>
                  <a:gd name="T47" fmla="*/ 83 h 303"/>
                  <a:gd name="T48" fmla="*/ 138 w 441"/>
                  <a:gd name="T49" fmla="*/ 16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1" h="303">
                    <a:moveTo>
                      <a:pt x="427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44" y="0"/>
                      <a:pt x="138" y="6"/>
                      <a:pt x="138" y="1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1" y="55"/>
                      <a:pt x="52" y="61"/>
                      <a:pt x="49" y="67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3" y="160"/>
                      <a:pt x="0" y="172"/>
                      <a:pt x="0" y="17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70"/>
                      <a:pt x="4" y="280"/>
                      <a:pt x="10" y="285"/>
                    </a:cubicBezTo>
                    <a:cubicBezTo>
                      <a:pt x="18" y="294"/>
                      <a:pt x="18" y="294"/>
                      <a:pt x="18" y="294"/>
                    </a:cubicBezTo>
                    <a:cubicBezTo>
                      <a:pt x="21" y="297"/>
                      <a:pt x="27" y="300"/>
                      <a:pt x="33" y="302"/>
                    </a:cubicBezTo>
                    <a:cubicBezTo>
                      <a:pt x="45" y="271"/>
                      <a:pt x="75" y="248"/>
                      <a:pt x="110" y="248"/>
                    </a:cubicBezTo>
                    <a:cubicBezTo>
                      <a:pt x="146" y="248"/>
                      <a:pt x="176" y="271"/>
                      <a:pt x="188" y="303"/>
                    </a:cubicBezTo>
                    <a:cubicBezTo>
                      <a:pt x="281" y="303"/>
                      <a:pt x="281" y="303"/>
                      <a:pt x="281" y="303"/>
                    </a:cubicBezTo>
                    <a:cubicBezTo>
                      <a:pt x="292" y="271"/>
                      <a:pt x="323" y="248"/>
                      <a:pt x="358" y="248"/>
                    </a:cubicBezTo>
                    <a:cubicBezTo>
                      <a:pt x="393" y="248"/>
                      <a:pt x="423" y="270"/>
                      <a:pt x="435" y="301"/>
                    </a:cubicBezTo>
                    <a:cubicBezTo>
                      <a:pt x="439" y="298"/>
                      <a:pt x="441" y="294"/>
                      <a:pt x="441" y="289"/>
                    </a:cubicBezTo>
                    <a:cubicBezTo>
                      <a:pt x="441" y="14"/>
                      <a:pt x="441" y="14"/>
                      <a:pt x="441" y="14"/>
                    </a:cubicBezTo>
                    <a:cubicBezTo>
                      <a:pt x="441" y="6"/>
                      <a:pt x="435" y="0"/>
                      <a:pt x="427" y="0"/>
                    </a:cubicBezTo>
                    <a:close/>
                    <a:moveTo>
                      <a:pt x="138" y="165"/>
                    </a:moveTo>
                    <a:cubicBezTo>
                      <a:pt x="55" y="165"/>
                      <a:pt x="55" y="165"/>
                      <a:pt x="55" y="165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138" y="83"/>
                      <a:pt x="138" y="83"/>
                      <a:pt x="138" y="83"/>
                    </a:cubicBezTo>
                    <a:lnTo>
                      <a:pt x="138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文本框 16">
              <a:extLst/>
            </p:cNvPr>
            <p:cNvSpPr txBox="1"/>
            <p:nvPr/>
          </p:nvSpPr>
          <p:spPr>
            <a:xfrm>
              <a:off x="1034866" y="5437736"/>
              <a:ext cx="1723549" cy="40010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人才荒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0081" y="1408225"/>
            <a:ext cx="7248708" cy="2832161"/>
            <a:chOff x="1285449" y="1757620"/>
            <a:chExt cx="9664945" cy="3776213"/>
          </a:xfrm>
        </p:grpSpPr>
        <p:grpSp>
          <p:nvGrpSpPr>
            <p:cNvPr id="6" name="组合 5"/>
            <p:cNvGrpSpPr/>
            <p:nvPr/>
          </p:nvGrpSpPr>
          <p:grpSpPr>
            <a:xfrm>
              <a:off x="8332069" y="1841333"/>
              <a:ext cx="2618325" cy="3692500"/>
              <a:chOff x="8332069" y="1128784"/>
              <a:chExt cx="2618325" cy="36925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332069" y="1128784"/>
                <a:ext cx="2618325" cy="3692500"/>
                <a:chOff x="1425777" y="708305"/>
                <a:chExt cx="3771491" cy="3692500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436073" y="708305"/>
                  <a:ext cx="3761195" cy="815609"/>
                  <a:chOff x="1559830" y="1041543"/>
                  <a:chExt cx="3761195" cy="815609"/>
                </a:xfrm>
              </p:grpSpPr>
              <p:sp>
                <p:nvSpPr>
                  <p:cNvPr id="22" name="文本框 44"/>
                  <p:cNvSpPr txBox="1"/>
                  <p:nvPr/>
                </p:nvSpPr>
                <p:spPr>
                  <a:xfrm>
                    <a:off x="1559830" y="1349320"/>
                    <a:ext cx="3761195" cy="5078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主流招聘网站数据显示，</a:t>
                    </a:r>
                    <a:r>
                      <a:rPr lang="en-US" altLang="zh-CN" sz="1000" dirty="0"/>
                      <a:t>2018</a:t>
                    </a:r>
                    <a:r>
                      <a:rPr lang="zh-CN" altLang="en-US" sz="1000" dirty="0"/>
                      <a:t>年大数据、数据分析挖掘人员岗位招聘需求量较</a:t>
                    </a:r>
                    <a:r>
                      <a:rPr lang="en-US" altLang="zh-CN" sz="1000" dirty="0"/>
                      <a:t>2017</a:t>
                    </a:r>
                    <a:r>
                      <a:rPr lang="zh-CN" altLang="en-US" sz="1000" dirty="0"/>
                      <a:t>年同期增长</a:t>
                    </a:r>
                    <a:r>
                      <a:rPr lang="en-US" altLang="zh-CN" sz="1000" dirty="0"/>
                      <a:t>30%</a:t>
                    </a: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559830" y="1041543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增长迅速</a:t>
                    </a: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425777" y="3585197"/>
                  <a:ext cx="3761197" cy="815608"/>
                  <a:chOff x="1549534" y="2594527"/>
                  <a:chExt cx="3761197" cy="815608"/>
                </a:xfrm>
              </p:grpSpPr>
              <p:sp>
                <p:nvSpPr>
                  <p:cNvPr id="20" name="文本框 42"/>
                  <p:cNvSpPr txBox="1"/>
                  <p:nvPr/>
                </p:nvSpPr>
                <p:spPr>
                  <a:xfrm>
                    <a:off x="1549534" y="2902304"/>
                    <a:ext cx="3761197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40000"/>
                      </a:lnSpc>
                    </a:pPr>
                    <a:r>
                      <a:rPr lang="zh-CN" altLang="en-US" sz="1000" dirty="0"/>
                      <a:t>目前全国</a:t>
                    </a:r>
                    <a:r>
                      <a:rPr lang="en-US" altLang="zh-CN" sz="1000" dirty="0"/>
                      <a:t>238</a:t>
                    </a:r>
                    <a:r>
                      <a:rPr lang="zh-CN" altLang="en-US" sz="1000" dirty="0"/>
                      <a:t>所本科、</a:t>
                    </a:r>
                    <a:r>
                      <a:rPr lang="en-US" altLang="zh-CN" sz="1000" dirty="0"/>
                      <a:t>208</a:t>
                    </a:r>
                    <a:r>
                      <a:rPr lang="zh-CN" altLang="en-US" sz="1000" dirty="0"/>
                      <a:t>所职业院校获批大数据专业，争相打造大数据人才高地，开展实用性人才培养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549534" y="2594527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</a:rPr>
                      <a:t>学科建设</a:t>
                    </a: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96266" y="309567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285449" y="1757620"/>
              <a:ext cx="2688366" cy="3776213"/>
              <a:chOff x="1285449" y="830243"/>
              <a:chExt cx="2688366" cy="377621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285449" y="830243"/>
                <a:ext cx="2688366" cy="3776213"/>
                <a:chOff x="1014079" y="624592"/>
                <a:chExt cx="3872380" cy="3776213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25264" y="624592"/>
                  <a:ext cx="3761195" cy="815608"/>
                  <a:chOff x="1249021" y="957830"/>
                  <a:chExt cx="3761195" cy="815608"/>
                </a:xfrm>
              </p:grpSpPr>
              <p:sp>
                <p:nvSpPr>
                  <p:cNvPr id="14" name="文本框 36"/>
                  <p:cNvSpPr txBox="1"/>
                  <p:nvPr/>
                </p:nvSpPr>
                <p:spPr>
                  <a:xfrm>
                    <a:off x="1249021" y="1265607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互联网大数据行业缺口</a:t>
                    </a:r>
                    <a:r>
                      <a:rPr lang="en-US" altLang="zh-CN" sz="1000" dirty="0"/>
                      <a:t>300</a:t>
                    </a:r>
                    <a:r>
                      <a:rPr lang="zh-CN" altLang="en-US" sz="1000" dirty="0"/>
                      <a:t>万人；大数据风控人才和数据分析人才尤为紧缺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249021" y="957830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人才缺口</a:t>
                    </a: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014079" y="3585198"/>
                  <a:ext cx="3761197" cy="815607"/>
                  <a:chOff x="1137836" y="2594528"/>
                  <a:chExt cx="3761197" cy="815607"/>
                </a:xfrm>
              </p:grpSpPr>
              <p:sp>
                <p:nvSpPr>
                  <p:cNvPr id="12" name="文本框 34"/>
                  <p:cNvSpPr txBox="1"/>
                  <p:nvPr/>
                </p:nvSpPr>
                <p:spPr>
                  <a:xfrm>
                    <a:off x="1137838" y="2902305"/>
                    <a:ext cx="3761195" cy="5078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大数据人才平均月薪达</a:t>
                    </a:r>
                    <a:r>
                      <a:rPr lang="en-US" altLang="zh-CN" sz="1000" dirty="0"/>
                      <a:t>2</a:t>
                    </a:r>
                    <a:r>
                      <a:rPr lang="zh-CN" altLang="en-US" sz="1000" dirty="0"/>
                      <a:t>万元，但却“一将难求”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137836" y="2594528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2"/>
                        </a:solidFill>
                      </a:rPr>
                      <a:t>薪资可观</a:t>
                    </a: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285449" y="2871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PA-文本框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882189" y="226698"/>
            <a:ext cx="511081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互联网大数据教学现状</a:t>
            </a:r>
          </a:p>
        </p:txBody>
      </p:sp>
      <p:sp>
        <p:nvSpPr>
          <p:cNvPr id="2" name="下箭头 1"/>
          <p:cNvSpPr/>
          <p:nvPr/>
        </p:nvSpPr>
        <p:spPr>
          <a:xfrm rot="990325">
            <a:off x="4494261" y="2959180"/>
            <a:ext cx="414775" cy="673406"/>
          </a:xfrm>
          <a:prstGeom prst="downArrow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9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207395" y="1209300"/>
            <a:ext cx="2729214" cy="2830058"/>
            <a:chOff x="3207395" y="1209300"/>
            <a:chExt cx="2729214" cy="2830058"/>
          </a:xfrm>
        </p:grpSpPr>
        <p:sp>
          <p:nvSpPr>
            <p:cNvPr id="4" name="椭圆 3"/>
            <p:cNvSpPr/>
            <p:nvPr/>
          </p:nvSpPr>
          <p:spPr>
            <a:xfrm>
              <a:off x="3220498" y="1272826"/>
              <a:ext cx="2703006" cy="270300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162531" y="1209300"/>
              <a:ext cx="818941" cy="820169"/>
              <a:chOff x="5550040" y="1612401"/>
              <a:chExt cx="1091921" cy="109355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550040" y="1612401"/>
                <a:ext cx="1091921" cy="1093558"/>
              </a:xfrm>
              <a:prstGeom prst="ellipse">
                <a:avLst/>
              </a:prstGeom>
              <a:solidFill>
                <a:schemeClr val="accent3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5"/>
              <p:cNvSpPr>
                <a:spLocks/>
              </p:cNvSpPr>
              <p:nvPr/>
            </p:nvSpPr>
            <p:spPr bwMode="auto">
              <a:xfrm>
                <a:off x="5824741" y="1915898"/>
                <a:ext cx="560621" cy="524114"/>
              </a:xfrm>
              <a:custGeom>
                <a:avLst/>
                <a:gdLst>
                  <a:gd name="T0" fmla="*/ 736 w 1492"/>
                  <a:gd name="T1" fmla="*/ 1230 h 1397"/>
                  <a:gd name="T2" fmla="*/ 830 w 1492"/>
                  <a:gd name="T3" fmla="*/ 903 h 1397"/>
                  <a:gd name="T4" fmla="*/ 950 w 1492"/>
                  <a:gd name="T5" fmla="*/ 791 h 1397"/>
                  <a:gd name="T6" fmla="*/ 1492 w 1492"/>
                  <a:gd name="T7" fmla="*/ 903 h 1397"/>
                  <a:gd name="T8" fmla="*/ 1492 w 1492"/>
                  <a:gd name="T9" fmla="*/ 1231 h 1397"/>
                  <a:gd name="T10" fmla="*/ 1371 w 1492"/>
                  <a:gd name="T11" fmla="*/ 1397 h 1397"/>
                  <a:gd name="T12" fmla="*/ 830 w 1492"/>
                  <a:gd name="T13" fmla="*/ 1286 h 1397"/>
                  <a:gd name="T14" fmla="*/ 120 w 1492"/>
                  <a:gd name="T15" fmla="*/ 0 h 1397"/>
                  <a:gd name="T16" fmla="*/ 625 w 1492"/>
                  <a:gd name="T17" fmla="*/ 30 h 1397"/>
                  <a:gd name="T18" fmla="*/ 661 w 1492"/>
                  <a:gd name="T19" fmla="*/ 438 h 1397"/>
                  <a:gd name="T20" fmla="*/ 625 w 1492"/>
                  <a:gd name="T21" fmla="*/ 573 h 1397"/>
                  <a:gd name="T22" fmla="*/ 366 w 1492"/>
                  <a:gd name="T23" fmla="*/ 644 h 1397"/>
                  <a:gd name="T24" fmla="*/ 295 w 1492"/>
                  <a:gd name="T25" fmla="*/ 605 h 1397"/>
                  <a:gd name="T26" fmla="*/ 0 w 1492"/>
                  <a:gd name="T27" fmla="*/ 493 h 1397"/>
                  <a:gd name="T28" fmla="*/ 0 w 1492"/>
                  <a:gd name="T29" fmla="*/ 437 h 1397"/>
                  <a:gd name="T30" fmla="*/ 36 w 1492"/>
                  <a:gd name="T31" fmla="*/ 30 h 1397"/>
                  <a:gd name="T32" fmla="*/ 541 w 1492"/>
                  <a:gd name="T33" fmla="*/ 71 h 1397"/>
                  <a:gd name="T34" fmla="*/ 85 w 1492"/>
                  <a:gd name="T35" fmla="*/ 84 h 1397"/>
                  <a:gd name="T36" fmla="*/ 71 w 1492"/>
                  <a:gd name="T37" fmla="*/ 110 h 1397"/>
                  <a:gd name="T38" fmla="*/ 589 w 1492"/>
                  <a:gd name="T39" fmla="*/ 110 h 1397"/>
                  <a:gd name="T40" fmla="*/ 541 w 1492"/>
                  <a:gd name="T41" fmla="*/ 71 h 1397"/>
                  <a:gd name="T42" fmla="*/ 71 w 1492"/>
                  <a:gd name="T43" fmla="*/ 493 h 1397"/>
                  <a:gd name="T44" fmla="*/ 541 w 1492"/>
                  <a:gd name="T45" fmla="*/ 533 h 1397"/>
                  <a:gd name="T46" fmla="*/ 589 w 1492"/>
                  <a:gd name="T47" fmla="*/ 474 h 1397"/>
                  <a:gd name="T48" fmla="*/ 902 w 1492"/>
                  <a:gd name="T49" fmla="*/ 1194 h 1397"/>
                  <a:gd name="T50" fmla="*/ 1420 w 1492"/>
                  <a:gd name="T51" fmla="*/ 903 h 1397"/>
                  <a:gd name="T52" fmla="*/ 950 w 1492"/>
                  <a:gd name="T53" fmla="*/ 863 h 1397"/>
                  <a:gd name="T54" fmla="*/ 902 w 1492"/>
                  <a:gd name="T55" fmla="*/ 903 h 1397"/>
                  <a:gd name="T56" fmla="*/ 1420 w 1492"/>
                  <a:gd name="T57" fmla="*/ 1266 h 1397"/>
                  <a:gd name="T58" fmla="*/ 902 w 1492"/>
                  <a:gd name="T59" fmla="*/ 1286 h 1397"/>
                  <a:gd name="T60" fmla="*/ 1371 w 1492"/>
                  <a:gd name="T61" fmla="*/ 1325 h 1397"/>
                  <a:gd name="T62" fmla="*/ 1420 w 1492"/>
                  <a:gd name="T63" fmla="*/ 1266 h 1397"/>
                  <a:gd name="T64" fmla="*/ 295 w 1492"/>
                  <a:gd name="T65" fmla="*/ 890 h 1397"/>
                  <a:gd name="T66" fmla="*/ 366 w 1492"/>
                  <a:gd name="T67" fmla="*/ 935 h 1397"/>
                  <a:gd name="T68" fmla="*/ 295 w 1492"/>
                  <a:gd name="T69" fmla="*/ 890 h 1397"/>
                  <a:gd name="T70" fmla="*/ 295 w 1492"/>
                  <a:gd name="T71" fmla="*/ 746 h 1397"/>
                  <a:gd name="T72" fmla="*/ 366 w 1492"/>
                  <a:gd name="T73" fmla="*/ 793 h 1397"/>
                  <a:gd name="T74" fmla="*/ 295 w 1492"/>
                  <a:gd name="T75" fmla="*/ 746 h 1397"/>
                  <a:gd name="T76" fmla="*/ 295 w 1492"/>
                  <a:gd name="T77" fmla="*/ 1031 h 1397"/>
                  <a:gd name="T78" fmla="*/ 366 w 1492"/>
                  <a:gd name="T79" fmla="*/ 1078 h 1397"/>
                  <a:gd name="T80" fmla="*/ 295 w 1492"/>
                  <a:gd name="T81" fmla="*/ 1031 h 1397"/>
                  <a:gd name="T82" fmla="*/ 536 w 1492"/>
                  <a:gd name="T83" fmla="*/ 1194 h 1397"/>
                  <a:gd name="T84" fmla="*/ 490 w 1492"/>
                  <a:gd name="T85" fmla="*/ 1266 h 1397"/>
                  <a:gd name="T86" fmla="*/ 536 w 1492"/>
                  <a:gd name="T87" fmla="*/ 1194 h 1397"/>
                  <a:gd name="T88" fmla="*/ 677 w 1492"/>
                  <a:gd name="T89" fmla="*/ 1194 h 1397"/>
                  <a:gd name="T90" fmla="*/ 630 w 1492"/>
                  <a:gd name="T91" fmla="*/ 1266 h 1397"/>
                  <a:gd name="T92" fmla="*/ 677 w 1492"/>
                  <a:gd name="T93" fmla="*/ 1194 h 1397"/>
                  <a:gd name="T94" fmla="*/ 295 w 1492"/>
                  <a:gd name="T95" fmla="*/ 1164 h 1397"/>
                  <a:gd name="T96" fmla="*/ 366 w 1492"/>
                  <a:gd name="T97" fmla="*/ 1194 h 1397"/>
                  <a:gd name="T98" fmla="*/ 396 w 1492"/>
                  <a:gd name="T99" fmla="*/ 1266 h 1397"/>
                  <a:gd name="T100" fmla="*/ 299 w 1492"/>
                  <a:gd name="T101" fmla="*/ 1249 h 1397"/>
                  <a:gd name="T102" fmla="*/ 299 w 1492"/>
                  <a:gd name="T103" fmla="*/ 1247 h 1397"/>
                  <a:gd name="T104" fmla="*/ 298 w 1492"/>
                  <a:gd name="T105" fmla="*/ 1246 h 1397"/>
                  <a:gd name="T106" fmla="*/ 297 w 1492"/>
                  <a:gd name="T107" fmla="*/ 1245 h 1397"/>
                  <a:gd name="T108" fmla="*/ 296 w 1492"/>
                  <a:gd name="T109" fmla="*/ 1242 h 1397"/>
                  <a:gd name="T110" fmla="*/ 295 w 1492"/>
                  <a:gd name="T111" fmla="*/ 1240 h 1397"/>
                  <a:gd name="T112" fmla="*/ 295 w 1492"/>
                  <a:gd name="T113" fmla="*/ 1237 h 1397"/>
                  <a:gd name="T114" fmla="*/ 295 w 1492"/>
                  <a:gd name="T115" fmla="*/ 1236 h 1397"/>
                  <a:gd name="T116" fmla="*/ 295 w 1492"/>
                  <a:gd name="T117" fmla="*/ 1233 h 1397"/>
                  <a:gd name="T118" fmla="*/ 295 w 1492"/>
                  <a:gd name="T119" fmla="*/ 1231 h 1397"/>
                  <a:gd name="T120" fmla="*/ 295 w 1492"/>
                  <a:gd name="T121" fmla="*/ 123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2" h="1397">
                    <a:moveTo>
                      <a:pt x="830" y="1266"/>
                    </a:moveTo>
                    <a:cubicBezTo>
                      <a:pt x="772" y="1266"/>
                      <a:pt x="772" y="1266"/>
                      <a:pt x="772" y="1266"/>
                    </a:cubicBezTo>
                    <a:cubicBezTo>
                      <a:pt x="752" y="1266"/>
                      <a:pt x="736" y="1250"/>
                      <a:pt x="736" y="1230"/>
                    </a:cubicBezTo>
                    <a:cubicBezTo>
                      <a:pt x="736" y="1211"/>
                      <a:pt x="752" y="1194"/>
                      <a:pt x="772" y="1194"/>
                    </a:cubicBezTo>
                    <a:cubicBezTo>
                      <a:pt x="830" y="1194"/>
                      <a:pt x="830" y="1194"/>
                      <a:pt x="830" y="1194"/>
                    </a:cubicBezTo>
                    <a:cubicBezTo>
                      <a:pt x="830" y="903"/>
                      <a:pt x="830" y="903"/>
                      <a:pt x="830" y="903"/>
                    </a:cubicBezTo>
                    <a:cubicBezTo>
                      <a:pt x="830" y="872"/>
                      <a:pt x="844" y="843"/>
                      <a:pt x="866" y="823"/>
                    </a:cubicBezTo>
                    <a:cubicBezTo>
                      <a:pt x="869" y="821"/>
                      <a:pt x="869" y="821"/>
                      <a:pt x="869" y="821"/>
                    </a:cubicBezTo>
                    <a:cubicBezTo>
                      <a:pt x="891" y="802"/>
                      <a:pt x="920" y="791"/>
                      <a:pt x="950" y="791"/>
                    </a:cubicBezTo>
                    <a:cubicBezTo>
                      <a:pt x="1371" y="791"/>
                      <a:pt x="1371" y="791"/>
                      <a:pt x="1371" y="791"/>
                    </a:cubicBezTo>
                    <a:cubicBezTo>
                      <a:pt x="1404" y="791"/>
                      <a:pt x="1434" y="803"/>
                      <a:pt x="1455" y="823"/>
                    </a:cubicBezTo>
                    <a:cubicBezTo>
                      <a:pt x="1478" y="843"/>
                      <a:pt x="1492" y="872"/>
                      <a:pt x="1492" y="903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1"/>
                      <a:pt x="1492" y="1231"/>
                      <a:pt x="1492" y="1231"/>
                    </a:cubicBezTo>
                    <a:cubicBezTo>
                      <a:pt x="1492" y="1286"/>
                      <a:pt x="1492" y="1286"/>
                      <a:pt x="1492" y="1286"/>
                    </a:cubicBezTo>
                    <a:cubicBezTo>
                      <a:pt x="1492" y="1317"/>
                      <a:pt x="1478" y="1345"/>
                      <a:pt x="1455" y="1366"/>
                    </a:cubicBezTo>
                    <a:cubicBezTo>
                      <a:pt x="1434" y="1385"/>
                      <a:pt x="1404" y="1397"/>
                      <a:pt x="1371" y="1397"/>
                    </a:cubicBezTo>
                    <a:cubicBezTo>
                      <a:pt x="950" y="1397"/>
                      <a:pt x="950" y="1397"/>
                      <a:pt x="950" y="1397"/>
                    </a:cubicBezTo>
                    <a:cubicBezTo>
                      <a:pt x="918" y="1397"/>
                      <a:pt x="888" y="1385"/>
                      <a:pt x="867" y="1366"/>
                    </a:cubicBezTo>
                    <a:cubicBezTo>
                      <a:pt x="844" y="1345"/>
                      <a:pt x="830" y="1317"/>
                      <a:pt x="830" y="1286"/>
                    </a:cubicBezTo>
                    <a:cubicBezTo>
                      <a:pt x="830" y="1266"/>
                      <a:pt x="830" y="1266"/>
                      <a:pt x="830" y="1266"/>
                    </a:cubicBezTo>
                    <a:cubicBezTo>
                      <a:pt x="830" y="1266"/>
                      <a:pt x="830" y="1266"/>
                      <a:pt x="830" y="1266"/>
                    </a:cubicBezTo>
                    <a:close/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73" y="0"/>
                      <a:pt x="603" y="11"/>
                      <a:pt x="625" y="30"/>
                    </a:cubicBezTo>
                    <a:cubicBezTo>
                      <a:pt x="648" y="52"/>
                      <a:pt x="661" y="79"/>
                      <a:pt x="661" y="110"/>
                    </a:cubicBezTo>
                    <a:cubicBezTo>
                      <a:pt x="661" y="437"/>
                      <a:pt x="661" y="437"/>
                      <a:pt x="661" y="437"/>
                    </a:cubicBezTo>
                    <a:cubicBezTo>
                      <a:pt x="661" y="438"/>
                      <a:pt x="661" y="438"/>
                      <a:pt x="661" y="438"/>
                    </a:cubicBezTo>
                    <a:cubicBezTo>
                      <a:pt x="661" y="439"/>
                      <a:pt x="661" y="439"/>
                      <a:pt x="661" y="439"/>
                    </a:cubicBezTo>
                    <a:cubicBezTo>
                      <a:pt x="661" y="493"/>
                      <a:pt x="661" y="493"/>
                      <a:pt x="661" y="493"/>
                    </a:cubicBezTo>
                    <a:cubicBezTo>
                      <a:pt x="661" y="524"/>
                      <a:pt x="648" y="553"/>
                      <a:pt x="625" y="573"/>
                    </a:cubicBezTo>
                    <a:cubicBezTo>
                      <a:pt x="603" y="593"/>
                      <a:pt x="573" y="605"/>
                      <a:pt x="541" y="605"/>
                    </a:cubicBezTo>
                    <a:cubicBezTo>
                      <a:pt x="366" y="605"/>
                      <a:pt x="366" y="605"/>
                      <a:pt x="366" y="605"/>
                    </a:cubicBezTo>
                    <a:cubicBezTo>
                      <a:pt x="366" y="644"/>
                      <a:pt x="366" y="644"/>
                      <a:pt x="366" y="644"/>
                    </a:cubicBezTo>
                    <a:cubicBezTo>
                      <a:pt x="366" y="664"/>
                      <a:pt x="350" y="680"/>
                      <a:pt x="330" y="680"/>
                    </a:cubicBezTo>
                    <a:cubicBezTo>
                      <a:pt x="311" y="680"/>
                      <a:pt x="295" y="664"/>
                      <a:pt x="295" y="644"/>
                    </a:cubicBezTo>
                    <a:cubicBezTo>
                      <a:pt x="295" y="605"/>
                      <a:pt x="295" y="605"/>
                      <a:pt x="295" y="605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88" y="605"/>
                      <a:pt x="58" y="593"/>
                      <a:pt x="36" y="573"/>
                    </a:cubicBezTo>
                    <a:cubicBezTo>
                      <a:pt x="14" y="553"/>
                      <a:pt x="0" y="524"/>
                      <a:pt x="0" y="493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79"/>
                      <a:pt x="14" y="52"/>
                      <a:pt x="36" y="3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58" y="11"/>
                      <a:pt x="87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lose/>
                    <a:moveTo>
                      <a:pt x="541" y="71"/>
                    </a:moveTo>
                    <a:cubicBezTo>
                      <a:pt x="541" y="71"/>
                      <a:pt x="541" y="71"/>
                      <a:pt x="541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06" y="71"/>
                      <a:pt x="93" y="76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76" y="91"/>
                      <a:pt x="71" y="100"/>
                      <a:pt x="71" y="110"/>
                    </a:cubicBezTo>
                    <a:cubicBezTo>
                      <a:pt x="71" y="402"/>
                      <a:pt x="71" y="402"/>
                      <a:pt x="71" y="402"/>
                    </a:cubicBezTo>
                    <a:cubicBezTo>
                      <a:pt x="589" y="402"/>
                      <a:pt x="589" y="402"/>
                      <a:pt x="589" y="402"/>
                    </a:cubicBezTo>
                    <a:cubicBezTo>
                      <a:pt x="589" y="110"/>
                      <a:pt x="589" y="110"/>
                      <a:pt x="589" y="110"/>
                    </a:cubicBezTo>
                    <a:cubicBezTo>
                      <a:pt x="589" y="100"/>
                      <a:pt x="584" y="91"/>
                      <a:pt x="577" y="84"/>
                    </a:cubicBezTo>
                    <a:cubicBezTo>
                      <a:pt x="567" y="76"/>
                      <a:pt x="555" y="71"/>
                      <a:pt x="541" y="71"/>
                    </a:cubicBezTo>
                    <a:cubicBezTo>
                      <a:pt x="541" y="71"/>
                      <a:pt x="541" y="71"/>
                      <a:pt x="541" y="71"/>
                    </a:cubicBezTo>
                    <a:close/>
                    <a:moveTo>
                      <a:pt x="71" y="474"/>
                    </a:move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1" y="503"/>
                      <a:pt x="76" y="513"/>
                      <a:pt x="85" y="520"/>
                    </a:cubicBezTo>
                    <a:cubicBezTo>
                      <a:pt x="93" y="528"/>
                      <a:pt x="106" y="533"/>
                      <a:pt x="120" y="533"/>
                    </a:cubicBezTo>
                    <a:cubicBezTo>
                      <a:pt x="541" y="533"/>
                      <a:pt x="541" y="533"/>
                      <a:pt x="541" y="533"/>
                    </a:cubicBezTo>
                    <a:cubicBezTo>
                      <a:pt x="555" y="533"/>
                      <a:pt x="567" y="528"/>
                      <a:pt x="577" y="520"/>
                    </a:cubicBezTo>
                    <a:cubicBezTo>
                      <a:pt x="584" y="513"/>
                      <a:pt x="589" y="503"/>
                      <a:pt x="589" y="493"/>
                    </a:cubicBezTo>
                    <a:cubicBezTo>
                      <a:pt x="589" y="474"/>
                      <a:pt x="589" y="474"/>
                      <a:pt x="589" y="474"/>
                    </a:cubicBez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74"/>
                      <a:pt x="71" y="474"/>
                      <a:pt x="71" y="474"/>
                    </a:cubicBezTo>
                    <a:close/>
                    <a:moveTo>
                      <a:pt x="902" y="1194"/>
                    </a:move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1420" y="1194"/>
                      <a:pt x="1420" y="1194"/>
                      <a:pt x="1420" y="1194"/>
                    </a:cubicBezTo>
                    <a:cubicBezTo>
                      <a:pt x="1420" y="903"/>
                      <a:pt x="1420" y="903"/>
                      <a:pt x="1420" y="903"/>
                    </a:cubicBezTo>
                    <a:cubicBezTo>
                      <a:pt x="1420" y="893"/>
                      <a:pt x="1416" y="883"/>
                      <a:pt x="1407" y="876"/>
                    </a:cubicBezTo>
                    <a:cubicBezTo>
                      <a:pt x="1398" y="869"/>
                      <a:pt x="1386" y="863"/>
                      <a:pt x="1371" y="863"/>
                    </a:cubicBezTo>
                    <a:cubicBezTo>
                      <a:pt x="950" y="863"/>
                      <a:pt x="950" y="863"/>
                      <a:pt x="950" y="863"/>
                    </a:cubicBezTo>
                    <a:cubicBezTo>
                      <a:pt x="937" y="863"/>
                      <a:pt x="925" y="867"/>
                      <a:pt x="916" y="875"/>
                    </a:cubicBezTo>
                    <a:cubicBezTo>
                      <a:pt x="915" y="876"/>
                      <a:pt x="915" y="876"/>
                      <a:pt x="915" y="876"/>
                    </a:cubicBezTo>
                    <a:cubicBezTo>
                      <a:pt x="907" y="883"/>
                      <a:pt x="902" y="893"/>
                      <a:pt x="902" y="903"/>
                    </a:cubicBez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902" y="1194"/>
                      <a:pt x="902" y="1194"/>
                      <a:pt x="902" y="1194"/>
                    </a:cubicBezTo>
                    <a:close/>
                    <a:moveTo>
                      <a:pt x="1420" y="1266"/>
                    </a:move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902" y="1266"/>
                      <a:pt x="902" y="1266"/>
                      <a:pt x="902" y="1266"/>
                    </a:cubicBezTo>
                    <a:cubicBezTo>
                      <a:pt x="902" y="1286"/>
                      <a:pt x="902" y="1286"/>
                      <a:pt x="902" y="1286"/>
                    </a:cubicBezTo>
                    <a:cubicBezTo>
                      <a:pt x="902" y="1296"/>
                      <a:pt x="907" y="1305"/>
                      <a:pt x="915" y="1312"/>
                    </a:cubicBezTo>
                    <a:cubicBezTo>
                      <a:pt x="924" y="1320"/>
                      <a:pt x="936" y="1325"/>
                      <a:pt x="950" y="1325"/>
                    </a:cubicBezTo>
                    <a:cubicBezTo>
                      <a:pt x="1371" y="1325"/>
                      <a:pt x="1371" y="1325"/>
                      <a:pt x="1371" y="1325"/>
                    </a:cubicBezTo>
                    <a:cubicBezTo>
                      <a:pt x="1386" y="1325"/>
                      <a:pt x="1398" y="1320"/>
                      <a:pt x="1407" y="1312"/>
                    </a:cubicBezTo>
                    <a:cubicBezTo>
                      <a:pt x="1416" y="1305"/>
                      <a:pt x="1420" y="1296"/>
                      <a:pt x="1420" y="128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lose/>
                    <a:moveTo>
                      <a:pt x="295" y="890"/>
                    </a:move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69"/>
                      <a:pt x="311" y="853"/>
                      <a:pt x="330" y="853"/>
                    </a:cubicBezTo>
                    <a:cubicBezTo>
                      <a:pt x="350" y="853"/>
                      <a:pt x="366" y="869"/>
                      <a:pt x="366" y="890"/>
                    </a:cubicBezTo>
                    <a:cubicBezTo>
                      <a:pt x="366" y="935"/>
                      <a:pt x="366" y="935"/>
                      <a:pt x="366" y="935"/>
                    </a:cubicBezTo>
                    <a:cubicBezTo>
                      <a:pt x="366" y="955"/>
                      <a:pt x="350" y="971"/>
                      <a:pt x="330" y="971"/>
                    </a:cubicBezTo>
                    <a:cubicBezTo>
                      <a:pt x="311" y="971"/>
                      <a:pt x="295" y="955"/>
                      <a:pt x="295" y="935"/>
                    </a:cubicBez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90"/>
                      <a:pt x="295" y="890"/>
                      <a:pt x="295" y="890"/>
                    </a:cubicBezTo>
                    <a:close/>
                    <a:moveTo>
                      <a:pt x="295" y="746"/>
                    </a:move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27"/>
                      <a:pt x="311" y="710"/>
                      <a:pt x="330" y="710"/>
                    </a:cubicBezTo>
                    <a:cubicBezTo>
                      <a:pt x="350" y="710"/>
                      <a:pt x="366" y="727"/>
                      <a:pt x="366" y="746"/>
                    </a:cubicBezTo>
                    <a:cubicBezTo>
                      <a:pt x="366" y="793"/>
                      <a:pt x="366" y="793"/>
                      <a:pt x="366" y="793"/>
                    </a:cubicBezTo>
                    <a:cubicBezTo>
                      <a:pt x="366" y="812"/>
                      <a:pt x="350" y="829"/>
                      <a:pt x="330" y="829"/>
                    </a:cubicBezTo>
                    <a:cubicBezTo>
                      <a:pt x="311" y="829"/>
                      <a:pt x="295" y="812"/>
                      <a:pt x="295" y="793"/>
                    </a:cubicBez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46"/>
                      <a:pt x="295" y="746"/>
                      <a:pt x="295" y="746"/>
                    </a:cubicBezTo>
                    <a:close/>
                    <a:moveTo>
                      <a:pt x="295" y="1031"/>
                    </a:move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12"/>
                      <a:pt x="311" y="996"/>
                      <a:pt x="330" y="996"/>
                    </a:cubicBezTo>
                    <a:cubicBezTo>
                      <a:pt x="350" y="996"/>
                      <a:pt x="366" y="1012"/>
                      <a:pt x="366" y="1031"/>
                    </a:cubicBezTo>
                    <a:cubicBezTo>
                      <a:pt x="366" y="1078"/>
                      <a:pt x="366" y="1078"/>
                      <a:pt x="366" y="1078"/>
                    </a:cubicBezTo>
                    <a:cubicBezTo>
                      <a:pt x="366" y="1098"/>
                      <a:pt x="350" y="1114"/>
                      <a:pt x="330" y="1114"/>
                    </a:cubicBezTo>
                    <a:cubicBezTo>
                      <a:pt x="311" y="1114"/>
                      <a:pt x="295" y="1098"/>
                      <a:pt x="295" y="1078"/>
                    </a:cubicBez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31"/>
                      <a:pt x="295" y="1031"/>
                      <a:pt x="295" y="1031"/>
                    </a:cubicBezTo>
                    <a:close/>
                    <a:moveTo>
                      <a:pt x="536" y="1194"/>
                    </a:move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56" y="1194"/>
                      <a:pt x="573" y="1211"/>
                      <a:pt x="573" y="1230"/>
                    </a:cubicBezTo>
                    <a:cubicBezTo>
                      <a:pt x="573" y="1250"/>
                      <a:pt x="556" y="1266"/>
                      <a:pt x="536" y="1266"/>
                    </a:cubicBezTo>
                    <a:cubicBezTo>
                      <a:pt x="490" y="1266"/>
                      <a:pt x="490" y="1266"/>
                      <a:pt x="490" y="1266"/>
                    </a:cubicBezTo>
                    <a:cubicBezTo>
                      <a:pt x="470" y="1266"/>
                      <a:pt x="454" y="1250"/>
                      <a:pt x="454" y="1230"/>
                    </a:cubicBezTo>
                    <a:cubicBezTo>
                      <a:pt x="454" y="1211"/>
                      <a:pt x="470" y="1194"/>
                      <a:pt x="490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lose/>
                    <a:moveTo>
                      <a:pt x="677" y="1194"/>
                    </a:move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96" y="1194"/>
                      <a:pt x="712" y="1211"/>
                      <a:pt x="712" y="1230"/>
                    </a:cubicBezTo>
                    <a:cubicBezTo>
                      <a:pt x="712" y="1250"/>
                      <a:pt x="696" y="1266"/>
                      <a:pt x="677" y="1266"/>
                    </a:cubicBezTo>
                    <a:cubicBezTo>
                      <a:pt x="630" y="1266"/>
                      <a:pt x="630" y="1266"/>
                      <a:pt x="630" y="1266"/>
                    </a:cubicBezTo>
                    <a:cubicBezTo>
                      <a:pt x="610" y="1266"/>
                      <a:pt x="595" y="1250"/>
                      <a:pt x="595" y="1230"/>
                    </a:cubicBezTo>
                    <a:cubicBezTo>
                      <a:pt x="595" y="1211"/>
                      <a:pt x="610" y="1194"/>
                      <a:pt x="630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lose/>
                    <a:moveTo>
                      <a:pt x="295" y="1164"/>
                    </a:move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44"/>
                      <a:pt x="311" y="1129"/>
                      <a:pt x="330" y="1129"/>
                    </a:cubicBezTo>
                    <a:cubicBezTo>
                      <a:pt x="350" y="1129"/>
                      <a:pt x="366" y="1144"/>
                      <a:pt x="366" y="1164"/>
                    </a:cubicBezTo>
                    <a:cubicBezTo>
                      <a:pt x="366" y="1194"/>
                      <a:pt x="366" y="1194"/>
                      <a:pt x="366" y="1194"/>
                    </a:cubicBezTo>
                    <a:cubicBezTo>
                      <a:pt x="396" y="1194"/>
                      <a:pt x="396" y="1194"/>
                      <a:pt x="396" y="1194"/>
                    </a:cubicBezTo>
                    <a:cubicBezTo>
                      <a:pt x="416" y="1194"/>
                      <a:pt x="433" y="1211"/>
                      <a:pt x="433" y="1230"/>
                    </a:cubicBezTo>
                    <a:cubicBezTo>
                      <a:pt x="433" y="1250"/>
                      <a:pt x="416" y="1266"/>
                      <a:pt x="396" y="1266"/>
                    </a:cubicBezTo>
                    <a:cubicBezTo>
                      <a:pt x="333" y="1266"/>
                      <a:pt x="333" y="1266"/>
                      <a:pt x="333" y="1266"/>
                    </a:cubicBezTo>
                    <a:cubicBezTo>
                      <a:pt x="330" y="1266"/>
                      <a:pt x="330" y="1266"/>
                      <a:pt x="330" y="1266"/>
                    </a:cubicBezTo>
                    <a:cubicBezTo>
                      <a:pt x="317" y="1266"/>
                      <a:pt x="305" y="1260"/>
                      <a:pt x="299" y="1249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7"/>
                      <a:pt x="299" y="1247"/>
                      <a:pt x="299" y="1247"/>
                    </a:cubicBezTo>
                    <a:cubicBezTo>
                      <a:pt x="299" y="1246"/>
                      <a:pt x="299" y="1246"/>
                      <a:pt x="299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7" y="1245"/>
                      <a:pt x="297" y="1245"/>
                      <a:pt x="297" y="1245"/>
                    </a:cubicBezTo>
                    <a:cubicBezTo>
                      <a:pt x="297" y="1244"/>
                      <a:pt x="297" y="1244"/>
                      <a:pt x="297" y="1244"/>
                    </a:cubicBezTo>
                    <a:cubicBezTo>
                      <a:pt x="296" y="1243"/>
                      <a:pt x="296" y="1243"/>
                      <a:pt x="296" y="1243"/>
                    </a:cubicBezTo>
                    <a:cubicBezTo>
                      <a:pt x="296" y="1242"/>
                      <a:pt x="296" y="1242"/>
                      <a:pt x="296" y="1242"/>
                    </a:cubicBezTo>
                    <a:cubicBezTo>
                      <a:pt x="296" y="1241"/>
                      <a:pt x="296" y="1241"/>
                      <a:pt x="296" y="1241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39"/>
                      <a:pt x="295" y="1239"/>
                      <a:pt x="295" y="1239"/>
                    </a:cubicBezTo>
                    <a:cubicBezTo>
                      <a:pt x="295" y="1238"/>
                      <a:pt x="295" y="1238"/>
                      <a:pt x="295" y="1238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5"/>
                      <a:pt x="295" y="1235"/>
                      <a:pt x="295" y="1235"/>
                    </a:cubicBezTo>
                    <a:cubicBezTo>
                      <a:pt x="295" y="1234"/>
                      <a:pt x="295" y="1234"/>
                      <a:pt x="295" y="1234"/>
                    </a:cubicBezTo>
                    <a:cubicBezTo>
                      <a:pt x="295" y="1233"/>
                      <a:pt x="295" y="1233"/>
                      <a:pt x="295" y="1233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64"/>
                      <a:pt x="295" y="1164"/>
                      <a:pt x="295" y="1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207395" y="1697397"/>
              <a:ext cx="818941" cy="820169"/>
              <a:chOff x="4276526" y="2263197"/>
              <a:chExt cx="1091921" cy="109355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27652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4557639" y="2538688"/>
                <a:ext cx="529695" cy="528485"/>
                <a:chOff x="1855787" y="2568158"/>
                <a:chExt cx="1139825" cy="1137224"/>
              </a:xfrm>
              <a:solidFill>
                <a:schemeClr val="bg1"/>
              </a:solidFill>
            </p:grpSpPr>
            <p:sp>
              <p:nvSpPr>
                <p:cNvPr id="40" name="任意多边形 9"/>
                <p:cNvSpPr>
                  <a:spLocks/>
                </p:cNvSpPr>
                <p:nvPr/>
              </p:nvSpPr>
              <p:spPr bwMode="auto">
                <a:xfrm>
                  <a:off x="2022261" y="2573360"/>
                  <a:ext cx="333468" cy="274682"/>
                </a:xfrm>
                <a:custGeom>
                  <a:avLst/>
                  <a:gdLst>
                    <a:gd name="T0" fmla="*/ 0 w 308"/>
                    <a:gd name="T1" fmla="*/ 254 h 254"/>
                    <a:gd name="T2" fmla="*/ 308 w 308"/>
                    <a:gd name="T3" fmla="*/ 0 h 254"/>
                    <a:gd name="T4" fmla="*/ 237 w 308"/>
                    <a:gd name="T5" fmla="*/ 136 h 254"/>
                    <a:gd name="T6" fmla="*/ 146 w 308"/>
                    <a:gd name="T7" fmla="*/ 203 h 254"/>
                    <a:gd name="T8" fmla="*/ 0 w 308"/>
                    <a:gd name="T9" fmla="*/ 254 h 254"/>
                    <a:gd name="T10" fmla="*/ 0 w 308"/>
                    <a:gd name="T11" fmla="*/ 254 h 254"/>
                    <a:gd name="T12" fmla="*/ 0 w 308"/>
                    <a:gd name="T13" fmla="*/ 254 h 254"/>
                    <a:gd name="T14" fmla="*/ 0 w 308"/>
                    <a:gd name="T15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8" h="254">
                      <a:moveTo>
                        <a:pt x="0" y="254"/>
                      </a:moveTo>
                      <a:cubicBezTo>
                        <a:pt x="0" y="254"/>
                        <a:pt x="69" y="40"/>
                        <a:pt x="308" y="0"/>
                      </a:cubicBezTo>
                      <a:cubicBezTo>
                        <a:pt x="308" y="0"/>
                        <a:pt x="272" y="53"/>
                        <a:pt x="237" y="136"/>
                      </a:cubicBezTo>
                      <a:cubicBezTo>
                        <a:pt x="237" y="136"/>
                        <a:pt x="163" y="128"/>
                        <a:pt x="146" y="203"/>
                      </a:cubicBezTo>
                      <a:cubicBezTo>
                        <a:pt x="146" y="203"/>
                        <a:pt x="68" y="217"/>
                        <a:pt x="0" y="25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任意多边形 10"/>
                <p:cNvSpPr>
                  <a:spLocks/>
                </p:cNvSpPr>
                <p:nvPr/>
              </p:nvSpPr>
              <p:spPr bwMode="auto">
                <a:xfrm>
                  <a:off x="1967116" y="2839718"/>
                  <a:ext cx="306416" cy="390173"/>
                </a:xfrm>
                <a:custGeom>
                  <a:avLst/>
                  <a:gdLst>
                    <a:gd name="T0" fmla="*/ 199 w 283"/>
                    <a:gd name="T1" fmla="*/ 0 h 361"/>
                    <a:gd name="T2" fmla="*/ 34 w 283"/>
                    <a:gd name="T3" fmla="*/ 69 h 361"/>
                    <a:gd name="T4" fmla="*/ 81 w 283"/>
                    <a:gd name="T5" fmla="*/ 343 h 361"/>
                    <a:gd name="T6" fmla="*/ 249 w 283"/>
                    <a:gd name="T7" fmla="*/ 353 h 361"/>
                    <a:gd name="T8" fmla="*/ 283 w 283"/>
                    <a:gd name="T9" fmla="*/ 274 h 361"/>
                    <a:gd name="T10" fmla="*/ 252 w 283"/>
                    <a:gd name="T11" fmla="*/ 53 h 361"/>
                    <a:gd name="T12" fmla="*/ 199 w 283"/>
                    <a:gd name="T13" fmla="*/ 0 h 361"/>
                    <a:gd name="T14" fmla="*/ 199 w 283"/>
                    <a:gd name="T15" fmla="*/ 0 h 361"/>
                    <a:gd name="T16" fmla="*/ 199 w 283"/>
                    <a:gd name="T17" fmla="*/ 0 h 361"/>
                    <a:gd name="T18" fmla="*/ 199 w 283"/>
                    <a:gd name="T19" fmla="*/ 0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3" h="361">
                      <a:moveTo>
                        <a:pt x="199" y="0"/>
                      </a:moveTo>
                      <a:cubicBezTo>
                        <a:pt x="199" y="0"/>
                        <a:pt x="98" y="21"/>
                        <a:pt x="34" y="69"/>
                      </a:cubicBezTo>
                      <a:cubicBezTo>
                        <a:pt x="34" y="69"/>
                        <a:pt x="0" y="210"/>
                        <a:pt x="81" y="343"/>
                      </a:cubicBezTo>
                      <a:cubicBezTo>
                        <a:pt x="81" y="343"/>
                        <a:pt x="165" y="361"/>
                        <a:pt x="249" y="353"/>
                      </a:cubicBezTo>
                      <a:cubicBezTo>
                        <a:pt x="249" y="353"/>
                        <a:pt x="249" y="300"/>
                        <a:pt x="283" y="274"/>
                      </a:cubicBezTo>
                      <a:cubicBezTo>
                        <a:pt x="283" y="274"/>
                        <a:pt x="241" y="167"/>
                        <a:pt x="252" y="53"/>
                      </a:cubicBezTo>
                      <a:cubicBezTo>
                        <a:pt x="252" y="53"/>
                        <a:pt x="209" y="43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moveTo>
                        <a:pt x="199" y="0"/>
                      </a:moveTo>
                      <a:cubicBezTo>
                        <a:pt x="199" y="0"/>
                        <a:pt x="199" y="0"/>
                        <a:pt x="1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 11"/>
                <p:cNvSpPr>
                  <a:spLocks/>
                </p:cNvSpPr>
                <p:nvPr/>
              </p:nvSpPr>
              <p:spPr bwMode="auto">
                <a:xfrm>
                  <a:off x="2091972" y="3263186"/>
                  <a:ext cx="383930" cy="178439"/>
                </a:xfrm>
                <a:custGeom>
                  <a:avLst/>
                  <a:gdLst>
                    <a:gd name="T0" fmla="*/ 0 w 355"/>
                    <a:gd name="T1" fmla="*/ 0 h 165"/>
                    <a:gd name="T2" fmla="*/ 355 w 355"/>
                    <a:gd name="T3" fmla="*/ 142 h 165"/>
                    <a:gd name="T4" fmla="*/ 248 w 355"/>
                    <a:gd name="T5" fmla="*/ 32 h 165"/>
                    <a:gd name="T6" fmla="*/ 156 w 355"/>
                    <a:gd name="T7" fmla="*/ 0 h 165"/>
                    <a:gd name="T8" fmla="*/ 0 w 355"/>
                    <a:gd name="T9" fmla="*/ 0 h 165"/>
                    <a:gd name="T10" fmla="*/ 0 w 355"/>
                    <a:gd name="T11" fmla="*/ 0 h 165"/>
                    <a:gd name="T12" fmla="*/ 0 w 355"/>
                    <a:gd name="T13" fmla="*/ 0 h 165"/>
                    <a:gd name="T14" fmla="*/ 0 w 355"/>
                    <a:gd name="T1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165">
                      <a:moveTo>
                        <a:pt x="0" y="0"/>
                      </a:moveTo>
                      <a:cubicBezTo>
                        <a:pt x="0" y="0"/>
                        <a:pt x="107" y="165"/>
                        <a:pt x="355" y="142"/>
                      </a:cubicBezTo>
                      <a:cubicBezTo>
                        <a:pt x="355" y="142"/>
                        <a:pt x="267" y="59"/>
                        <a:pt x="248" y="32"/>
                      </a:cubicBezTo>
                      <a:cubicBezTo>
                        <a:pt x="248" y="32"/>
                        <a:pt x="179" y="49"/>
                        <a:pt x="156" y="0"/>
                      </a:cubicBezTo>
                      <a:cubicBezTo>
                        <a:pt x="156" y="0"/>
                        <a:pt x="66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任意多边形 12"/>
                <p:cNvSpPr>
                  <a:spLocks/>
                </p:cNvSpPr>
                <p:nvPr/>
              </p:nvSpPr>
              <p:spPr bwMode="auto">
                <a:xfrm>
                  <a:off x="2397867" y="3011394"/>
                  <a:ext cx="419306" cy="393294"/>
                </a:xfrm>
                <a:custGeom>
                  <a:avLst/>
                  <a:gdLst>
                    <a:gd name="T0" fmla="*/ 0 w 387"/>
                    <a:gd name="T1" fmla="*/ 239 h 364"/>
                    <a:gd name="T2" fmla="*/ 24 w 387"/>
                    <a:gd name="T3" fmla="*/ 190 h 364"/>
                    <a:gd name="T4" fmla="*/ 246 w 387"/>
                    <a:gd name="T5" fmla="*/ 13 h 364"/>
                    <a:gd name="T6" fmla="*/ 292 w 387"/>
                    <a:gd name="T7" fmla="*/ 0 h 364"/>
                    <a:gd name="T8" fmla="*/ 387 w 387"/>
                    <a:gd name="T9" fmla="*/ 138 h 364"/>
                    <a:gd name="T10" fmla="*/ 133 w 387"/>
                    <a:gd name="T11" fmla="*/ 364 h 364"/>
                    <a:gd name="T12" fmla="*/ 0 w 387"/>
                    <a:gd name="T13" fmla="*/ 239 h 364"/>
                    <a:gd name="T14" fmla="*/ 0 w 387"/>
                    <a:gd name="T15" fmla="*/ 239 h 364"/>
                    <a:gd name="T16" fmla="*/ 0 w 387"/>
                    <a:gd name="T17" fmla="*/ 239 h 364"/>
                    <a:gd name="T18" fmla="*/ 0 w 387"/>
                    <a:gd name="T19" fmla="*/ 23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364">
                      <a:moveTo>
                        <a:pt x="0" y="239"/>
                      </a:moveTo>
                      <a:cubicBezTo>
                        <a:pt x="0" y="239"/>
                        <a:pt x="17" y="232"/>
                        <a:pt x="24" y="190"/>
                      </a:cubicBezTo>
                      <a:cubicBezTo>
                        <a:pt x="24" y="190"/>
                        <a:pt x="161" y="142"/>
                        <a:pt x="246" y="13"/>
                      </a:cubicBezTo>
                      <a:cubicBezTo>
                        <a:pt x="246" y="13"/>
                        <a:pt x="273" y="15"/>
                        <a:pt x="292" y="0"/>
                      </a:cubicBezTo>
                      <a:cubicBezTo>
                        <a:pt x="292" y="0"/>
                        <a:pt x="356" y="60"/>
                        <a:pt x="387" y="138"/>
                      </a:cubicBezTo>
                      <a:cubicBezTo>
                        <a:pt x="387" y="138"/>
                        <a:pt x="327" y="309"/>
                        <a:pt x="133" y="364"/>
                      </a:cubicBezTo>
                      <a:cubicBezTo>
                        <a:pt x="133" y="364"/>
                        <a:pt x="45" y="307"/>
                        <a:pt x="0" y="239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moveTo>
                        <a:pt x="0" y="239"/>
                      </a:moveTo>
                      <a:cubicBezTo>
                        <a:pt x="0" y="239"/>
                        <a:pt x="0" y="239"/>
                        <a:pt x="0" y="2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 13"/>
                <p:cNvSpPr>
                  <a:spLocks/>
                </p:cNvSpPr>
                <p:nvPr/>
              </p:nvSpPr>
              <p:spPr bwMode="auto">
                <a:xfrm>
                  <a:off x="2745381" y="2762724"/>
                  <a:ext cx="143063" cy="333988"/>
                </a:xfrm>
                <a:custGeom>
                  <a:avLst/>
                  <a:gdLst>
                    <a:gd name="T0" fmla="*/ 31 w 132"/>
                    <a:gd name="T1" fmla="*/ 0 h 309"/>
                    <a:gd name="T2" fmla="*/ 86 w 132"/>
                    <a:gd name="T3" fmla="*/ 309 h 309"/>
                    <a:gd name="T4" fmla="*/ 3 w 132"/>
                    <a:gd name="T5" fmla="*/ 199 h 309"/>
                    <a:gd name="T6" fmla="*/ 0 w 132"/>
                    <a:gd name="T7" fmla="*/ 116 h 309"/>
                    <a:gd name="T8" fmla="*/ 31 w 132"/>
                    <a:gd name="T9" fmla="*/ 0 h 309"/>
                    <a:gd name="T10" fmla="*/ 31 w 132"/>
                    <a:gd name="T11" fmla="*/ 0 h 309"/>
                    <a:gd name="T12" fmla="*/ 31 w 132"/>
                    <a:gd name="T13" fmla="*/ 0 h 309"/>
                    <a:gd name="T14" fmla="*/ 31 w 132"/>
                    <a:gd name="T15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" h="309">
                      <a:moveTo>
                        <a:pt x="31" y="0"/>
                      </a:moveTo>
                      <a:cubicBezTo>
                        <a:pt x="31" y="0"/>
                        <a:pt x="132" y="115"/>
                        <a:pt x="86" y="309"/>
                      </a:cubicBezTo>
                      <a:cubicBezTo>
                        <a:pt x="86" y="309"/>
                        <a:pt x="31" y="220"/>
                        <a:pt x="3" y="199"/>
                      </a:cubicBezTo>
                      <a:cubicBezTo>
                        <a:pt x="3" y="199"/>
                        <a:pt x="28" y="151"/>
                        <a:pt x="0" y="116"/>
                      </a:cubicBezTo>
                      <a:cubicBezTo>
                        <a:pt x="0" y="116"/>
                        <a:pt x="26" y="64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 14"/>
                <p:cNvSpPr>
                  <a:spLocks/>
                </p:cNvSpPr>
                <p:nvPr/>
              </p:nvSpPr>
              <p:spPr bwMode="auto">
                <a:xfrm>
                  <a:off x="2323474" y="2568158"/>
                  <a:ext cx="418786" cy="297052"/>
                </a:xfrm>
                <a:custGeom>
                  <a:avLst/>
                  <a:gdLst>
                    <a:gd name="T0" fmla="*/ 0 w 387"/>
                    <a:gd name="T1" fmla="*/ 154 h 275"/>
                    <a:gd name="T2" fmla="*/ 30 w 387"/>
                    <a:gd name="T3" fmla="*/ 200 h 275"/>
                    <a:gd name="T4" fmla="*/ 262 w 387"/>
                    <a:gd name="T5" fmla="*/ 275 h 275"/>
                    <a:gd name="T6" fmla="*/ 356 w 387"/>
                    <a:gd name="T7" fmla="*/ 265 h 275"/>
                    <a:gd name="T8" fmla="*/ 387 w 387"/>
                    <a:gd name="T9" fmla="*/ 131 h 275"/>
                    <a:gd name="T10" fmla="*/ 91 w 387"/>
                    <a:gd name="T11" fmla="*/ 0 h 275"/>
                    <a:gd name="T12" fmla="*/ 0 w 387"/>
                    <a:gd name="T13" fmla="*/ 154 h 275"/>
                    <a:gd name="T14" fmla="*/ 0 w 387"/>
                    <a:gd name="T15" fmla="*/ 154 h 275"/>
                    <a:gd name="T16" fmla="*/ 0 w 387"/>
                    <a:gd name="T17" fmla="*/ 154 h 275"/>
                    <a:gd name="T18" fmla="*/ 0 w 387"/>
                    <a:gd name="T19" fmla="*/ 154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275">
                      <a:moveTo>
                        <a:pt x="0" y="154"/>
                      </a:moveTo>
                      <a:cubicBezTo>
                        <a:pt x="0" y="154"/>
                        <a:pt x="29" y="178"/>
                        <a:pt x="30" y="200"/>
                      </a:cubicBezTo>
                      <a:cubicBezTo>
                        <a:pt x="30" y="200"/>
                        <a:pt x="154" y="207"/>
                        <a:pt x="262" y="275"/>
                      </a:cubicBezTo>
                      <a:cubicBezTo>
                        <a:pt x="262" y="275"/>
                        <a:pt x="310" y="235"/>
                        <a:pt x="356" y="265"/>
                      </a:cubicBezTo>
                      <a:cubicBezTo>
                        <a:pt x="356" y="265"/>
                        <a:pt x="382" y="217"/>
                        <a:pt x="387" y="131"/>
                      </a:cubicBezTo>
                      <a:cubicBezTo>
                        <a:pt x="387" y="131"/>
                        <a:pt x="291" y="4"/>
                        <a:pt x="91" y="0"/>
                      </a:cubicBezTo>
                      <a:cubicBezTo>
                        <a:pt x="91" y="0"/>
                        <a:pt x="13" y="106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moveTo>
                        <a:pt x="0" y="154"/>
                      </a:moveTo>
                      <a:cubicBezTo>
                        <a:pt x="0" y="154"/>
                        <a:pt x="0" y="154"/>
                        <a:pt x="0" y="1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 15"/>
                <p:cNvSpPr>
                  <a:spLocks/>
                </p:cNvSpPr>
                <p:nvPr/>
              </p:nvSpPr>
              <p:spPr bwMode="auto">
                <a:xfrm>
                  <a:off x="2285497" y="2829834"/>
                  <a:ext cx="333468" cy="340231"/>
                </a:xfrm>
                <a:custGeom>
                  <a:avLst/>
                  <a:gdLst>
                    <a:gd name="T0" fmla="*/ 0 w 308"/>
                    <a:gd name="T1" fmla="*/ 65 h 315"/>
                    <a:gd name="T2" fmla="*/ 68 w 308"/>
                    <a:gd name="T3" fmla="*/ 0 h 315"/>
                    <a:gd name="T4" fmla="*/ 274 w 308"/>
                    <a:gd name="T5" fmla="*/ 65 h 315"/>
                    <a:gd name="T6" fmla="*/ 308 w 308"/>
                    <a:gd name="T7" fmla="*/ 168 h 315"/>
                    <a:gd name="T8" fmla="*/ 121 w 308"/>
                    <a:gd name="T9" fmla="*/ 315 h 315"/>
                    <a:gd name="T10" fmla="*/ 28 w 308"/>
                    <a:gd name="T11" fmla="*/ 267 h 315"/>
                    <a:gd name="T12" fmla="*/ 0 w 308"/>
                    <a:gd name="T13" fmla="*/ 65 h 315"/>
                    <a:gd name="T14" fmla="*/ 0 w 308"/>
                    <a:gd name="T15" fmla="*/ 65 h 315"/>
                    <a:gd name="T16" fmla="*/ 0 w 308"/>
                    <a:gd name="T17" fmla="*/ 65 h 315"/>
                    <a:gd name="T18" fmla="*/ 0 w 308"/>
                    <a:gd name="T19" fmla="*/ 65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8" h="315">
                      <a:moveTo>
                        <a:pt x="0" y="65"/>
                      </a:moveTo>
                      <a:cubicBezTo>
                        <a:pt x="0" y="65"/>
                        <a:pt x="58" y="69"/>
                        <a:pt x="68" y="0"/>
                      </a:cubicBezTo>
                      <a:cubicBezTo>
                        <a:pt x="68" y="0"/>
                        <a:pt x="182" y="11"/>
                        <a:pt x="274" y="65"/>
                      </a:cubicBezTo>
                      <a:cubicBezTo>
                        <a:pt x="274" y="65"/>
                        <a:pt x="252" y="134"/>
                        <a:pt x="308" y="168"/>
                      </a:cubicBezTo>
                      <a:cubicBezTo>
                        <a:pt x="308" y="168"/>
                        <a:pt x="251" y="254"/>
                        <a:pt x="121" y="315"/>
                      </a:cubicBezTo>
                      <a:cubicBezTo>
                        <a:pt x="121" y="315"/>
                        <a:pt x="96" y="256"/>
                        <a:pt x="28" y="267"/>
                      </a:cubicBezTo>
                      <a:cubicBezTo>
                        <a:pt x="29" y="267"/>
                        <a:pt x="1" y="21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moveTo>
                        <a:pt x="0" y="65"/>
                      </a:moveTo>
                      <a:cubicBezTo>
                        <a:pt x="0" y="65"/>
                        <a:pt x="0" y="65"/>
                        <a:pt x="0" y="6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 16"/>
                <p:cNvSpPr>
                  <a:spLocks/>
                </p:cNvSpPr>
                <p:nvPr/>
              </p:nvSpPr>
              <p:spPr bwMode="auto">
                <a:xfrm>
                  <a:off x="1855787" y="3448908"/>
                  <a:ext cx="1139825" cy="256474"/>
                </a:xfrm>
                <a:custGeom>
                  <a:avLst/>
                  <a:gdLst>
                    <a:gd name="T0" fmla="*/ 999 w 1053"/>
                    <a:gd name="T1" fmla="*/ 90 h 237"/>
                    <a:gd name="T2" fmla="*/ 603 w 1053"/>
                    <a:gd name="T3" fmla="*/ 90 h 237"/>
                    <a:gd name="T4" fmla="*/ 572 w 1053"/>
                    <a:gd name="T5" fmla="*/ 58 h 237"/>
                    <a:gd name="T6" fmla="*/ 572 w 1053"/>
                    <a:gd name="T7" fmla="*/ 0 h 237"/>
                    <a:gd name="T8" fmla="*/ 469 w 1053"/>
                    <a:gd name="T9" fmla="*/ 0 h 237"/>
                    <a:gd name="T10" fmla="*/ 469 w 1053"/>
                    <a:gd name="T11" fmla="*/ 58 h 237"/>
                    <a:gd name="T12" fmla="*/ 438 w 1053"/>
                    <a:gd name="T13" fmla="*/ 90 h 237"/>
                    <a:gd name="T14" fmla="*/ 54 w 1053"/>
                    <a:gd name="T15" fmla="*/ 90 h 237"/>
                    <a:gd name="T16" fmla="*/ 0 w 1053"/>
                    <a:gd name="T17" fmla="*/ 144 h 237"/>
                    <a:gd name="T18" fmla="*/ 0 w 1053"/>
                    <a:gd name="T19" fmla="*/ 144 h 237"/>
                    <a:gd name="T20" fmla="*/ 54 w 1053"/>
                    <a:gd name="T21" fmla="*/ 198 h 237"/>
                    <a:gd name="T22" fmla="*/ 443 w 1053"/>
                    <a:gd name="T23" fmla="*/ 198 h 237"/>
                    <a:gd name="T24" fmla="*/ 520 w 1053"/>
                    <a:gd name="T25" fmla="*/ 237 h 237"/>
                    <a:gd name="T26" fmla="*/ 598 w 1053"/>
                    <a:gd name="T27" fmla="*/ 198 h 237"/>
                    <a:gd name="T28" fmla="*/ 999 w 1053"/>
                    <a:gd name="T29" fmla="*/ 198 h 237"/>
                    <a:gd name="T30" fmla="*/ 1053 w 1053"/>
                    <a:gd name="T31" fmla="*/ 144 h 237"/>
                    <a:gd name="T32" fmla="*/ 1053 w 1053"/>
                    <a:gd name="T33" fmla="*/ 144 h 237"/>
                    <a:gd name="T34" fmla="*/ 999 w 1053"/>
                    <a:gd name="T35" fmla="*/ 9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53" h="237">
                      <a:moveTo>
                        <a:pt x="999" y="90"/>
                      </a:moveTo>
                      <a:cubicBezTo>
                        <a:pt x="603" y="90"/>
                        <a:pt x="603" y="90"/>
                        <a:pt x="603" y="90"/>
                      </a:cubicBezTo>
                      <a:cubicBezTo>
                        <a:pt x="595" y="77"/>
                        <a:pt x="585" y="66"/>
                        <a:pt x="572" y="58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69" y="58"/>
                        <a:pt x="469" y="58"/>
                        <a:pt x="469" y="58"/>
                      </a:cubicBezTo>
                      <a:cubicBezTo>
                        <a:pt x="456" y="66"/>
                        <a:pt x="446" y="77"/>
                        <a:pt x="438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24" y="90"/>
                        <a:pt x="0" y="11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74"/>
                        <a:pt x="24" y="198"/>
                        <a:pt x="54" y="198"/>
                      </a:cubicBezTo>
                      <a:cubicBezTo>
                        <a:pt x="443" y="198"/>
                        <a:pt x="443" y="198"/>
                        <a:pt x="443" y="198"/>
                      </a:cubicBezTo>
                      <a:cubicBezTo>
                        <a:pt x="461" y="222"/>
                        <a:pt x="489" y="237"/>
                        <a:pt x="520" y="237"/>
                      </a:cubicBezTo>
                      <a:cubicBezTo>
                        <a:pt x="552" y="237"/>
                        <a:pt x="580" y="222"/>
                        <a:pt x="598" y="198"/>
                      </a:cubicBezTo>
                      <a:cubicBezTo>
                        <a:pt x="999" y="198"/>
                        <a:pt x="999" y="198"/>
                        <a:pt x="999" y="198"/>
                      </a:cubicBezTo>
                      <a:cubicBezTo>
                        <a:pt x="1029" y="198"/>
                        <a:pt x="1053" y="174"/>
                        <a:pt x="1053" y="144"/>
                      </a:cubicBezTo>
                      <a:cubicBezTo>
                        <a:pt x="1053" y="144"/>
                        <a:pt x="1053" y="144"/>
                        <a:pt x="1053" y="144"/>
                      </a:cubicBezTo>
                      <a:cubicBezTo>
                        <a:pt x="1053" y="114"/>
                        <a:pt x="1029" y="90"/>
                        <a:pt x="99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162531" y="3219188"/>
              <a:ext cx="818941" cy="820170"/>
              <a:chOff x="5550040" y="4292251"/>
              <a:chExt cx="1091921" cy="1093560"/>
            </a:xfrm>
          </p:grpSpPr>
          <p:sp>
            <p:nvSpPr>
              <p:cNvPr id="36" name="椭圆 35"/>
              <p:cNvSpPr/>
              <p:nvPr/>
            </p:nvSpPr>
            <p:spPr>
              <a:xfrm flipV="1">
                <a:off x="5550040" y="4292251"/>
                <a:ext cx="1091921" cy="1093560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 19"/>
              <p:cNvSpPr>
                <a:spLocks/>
              </p:cNvSpPr>
              <p:nvPr/>
            </p:nvSpPr>
            <p:spPr bwMode="auto">
              <a:xfrm>
                <a:off x="5853186" y="4560300"/>
                <a:ext cx="485628" cy="509319"/>
              </a:xfrm>
              <a:custGeom>
                <a:avLst/>
                <a:gdLst>
                  <a:gd name="T0" fmla="*/ 994 w 1104"/>
                  <a:gd name="T1" fmla="*/ 355 h 1159"/>
                  <a:gd name="T2" fmla="*/ 994 w 1104"/>
                  <a:gd name="T3" fmla="*/ 607 h 1159"/>
                  <a:gd name="T4" fmla="*/ 735 w 1104"/>
                  <a:gd name="T5" fmla="*/ 607 h 1159"/>
                  <a:gd name="T6" fmla="*/ 552 w 1104"/>
                  <a:gd name="T7" fmla="*/ 746 h 1159"/>
                  <a:gd name="T8" fmla="*/ 369 w 1104"/>
                  <a:gd name="T9" fmla="*/ 607 h 1159"/>
                  <a:gd name="T10" fmla="*/ 221 w 1104"/>
                  <a:gd name="T11" fmla="*/ 607 h 1159"/>
                  <a:gd name="T12" fmla="*/ 221 w 1104"/>
                  <a:gd name="T13" fmla="*/ 775 h 1159"/>
                  <a:gd name="T14" fmla="*/ 386 w 1104"/>
                  <a:gd name="T15" fmla="*/ 966 h 1159"/>
                  <a:gd name="T16" fmla="*/ 193 w 1104"/>
                  <a:gd name="T17" fmla="*/ 1159 h 1159"/>
                  <a:gd name="T18" fmla="*/ 0 w 1104"/>
                  <a:gd name="T19" fmla="*/ 966 h 1159"/>
                  <a:gd name="T20" fmla="*/ 110 w 1104"/>
                  <a:gd name="T21" fmla="*/ 792 h 1159"/>
                  <a:gd name="T22" fmla="*/ 110 w 1104"/>
                  <a:gd name="T23" fmla="*/ 497 h 1159"/>
                  <a:gd name="T24" fmla="*/ 374 w 1104"/>
                  <a:gd name="T25" fmla="*/ 497 h 1159"/>
                  <a:gd name="T26" fmla="*/ 552 w 1104"/>
                  <a:gd name="T27" fmla="*/ 374 h 1159"/>
                  <a:gd name="T28" fmla="*/ 730 w 1104"/>
                  <a:gd name="T29" fmla="*/ 497 h 1159"/>
                  <a:gd name="T30" fmla="*/ 883 w 1104"/>
                  <a:gd name="T31" fmla="*/ 497 h 1159"/>
                  <a:gd name="T32" fmla="*/ 879 w 1104"/>
                  <a:gd name="T33" fmla="*/ 369 h 1159"/>
                  <a:gd name="T34" fmla="*/ 724 w 1104"/>
                  <a:gd name="T35" fmla="*/ 186 h 1159"/>
                  <a:gd name="T36" fmla="*/ 914 w 1104"/>
                  <a:gd name="T37" fmla="*/ 0 h 1159"/>
                  <a:gd name="T38" fmla="*/ 1104 w 1104"/>
                  <a:gd name="T39" fmla="*/ 186 h 1159"/>
                  <a:gd name="T40" fmla="*/ 994 w 1104"/>
                  <a:gd name="T41" fmla="*/ 355 h 1159"/>
                  <a:gd name="T42" fmla="*/ 76 w 1104"/>
                  <a:gd name="T43" fmla="*/ 973 h 1159"/>
                  <a:gd name="T44" fmla="*/ 191 w 1104"/>
                  <a:gd name="T45" fmla="*/ 1087 h 1159"/>
                  <a:gd name="T46" fmla="*/ 305 w 1104"/>
                  <a:gd name="T47" fmla="*/ 973 h 1159"/>
                  <a:gd name="T48" fmla="*/ 191 w 1104"/>
                  <a:gd name="T49" fmla="*/ 860 h 1159"/>
                  <a:gd name="T50" fmla="*/ 76 w 1104"/>
                  <a:gd name="T51" fmla="*/ 973 h 1159"/>
                  <a:gd name="T52" fmla="*/ 552 w 1104"/>
                  <a:gd name="T53" fmla="*/ 447 h 1159"/>
                  <a:gd name="T54" fmla="*/ 438 w 1104"/>
                  <a:gd name="T55" fmla="*/ 561 h 1159"/>
                  <a:gd name="T56" fmla="*/ 552 w 1104"/>
                  <a:gd name="T57" fmla="*/ 674 h 1159"/>
                  <a:gd name="T58" fmla="*/ 667 w 1104"/>
                  <a:gd name="T59" fmla="*/ 561 h 1159"/>
                  <a:gd name="T60" fmla="*/ 552 w 1104"/>
                  <a:gd name="T61" fmla="*/ 447 h 1159"/>
                  <a:gd name="T62" fmla="*/ 914 w 1104"/>
                  <a:gd name="T63" fmla="*/ 73 h 1159"/>
                  <a:gd name="T64" fmla="*/ 799 w 1104"/>
                  <a:gd name="T65" fmla="*/ 187 h 1159"/>
                  <a:gd name="T66" fmla="*/ 914 w 1104"/>
                  <a:gd name="T67" fmla="*/ 300 h 1159"/>
                  <a:gd name="T68" fmla="*/ 1029 w 1104"/>
                  <a:gd name="T69" fmla="*/ 187 h 1159"/>
                  <a:gd name="T70" fmla="*/ 914 w 1104"/>
                  <a:gd name="T71" fmla="*/ 73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4" h="1159">
                    <a:moveTo>
                      <a:pt x="994" y="355"/>
                    </a:moveTo>
                    <a:cubicBezTo>
                      <a:pt x="994" y="607"/>
                      <a:pt x="994" y="607"/>
                      <a:pt x="994" y="607"/>
                    </a:cubicBezTo>
                    <a:cubicBezTo>
                      <a:pt x="735" y="607"/>
                      <a:pt x="735" y="607"/>
                      <a:pt x="735" y="607"/>
                    </a:cubicBezTo>
                    <a:cubicBezTo>
                      <a:pt x="714" y="687"/>
                      <a:pt x="640" y="746"/>
                      <a:pt x="552" y="746"/>
                    </a:cubicBezTo>
                    <a:cubicBezTo>
                      <a:pt x="464" y="746"/>
                      <a:pt x="390" y="687"/>
                      <a:pt x="369" y="607"/>
                    </a:cubicBezTo>
                    <a:cubicBezTo>
                      <a:pt x="221" y="607"/>
                      <a:pt x="221" y="607"/>
                      <a:pt x="221" y="607"/>
                    </a:cubicBezTo>
                    <a:cubicBezTo>
                      <a:pt x="221" y="775"/>
                      <a:pt x="221" y="775"/>
                      <a:pt x="221" y="775"/>
                    </a:cubicBezTo>
                    <a:cubicBezTo>
                      <a:pt x="314" y="789"/>
                      <a:pt x="386" y="869"/>
                      <a:pt x="386" y="966"/>
                    </a:cubicBezTo>
                    <a:cubicBezTo>
                      <a:pt x="386" y="1072"/>
                      <a:pt x="300" y="1159"/>
                      <a:pt x="193" y="1159"/>
                    </a:cubicBezTo>
                    <a:cubicBezTo>
                      <a:pt x="87" y="1159"/>
                      <a:pt x="0" y="1072"/>
                      <a:pt x="0" y="966"/>
                    </a:cubicBezTo>
                    <a:cubicBezTo>
                      <a:pt x="0" y="889"/>
                      <a:pt x="45" y="823"/>
                      <a:pt x="110" y="792"/>
                    </a:cubicBezTo>
                    <a:cubicBezTo>
                      <a:pt x="110" y="497"/>
                      <a:pt x="110" y="497"/>
                      <a:pt x="110" y="497"/>
                    </a:cubicBezTo>
                    <a:cubicBezTo>
                      <a:pt x="374" y="497"/>
                      <a:pt x="374" y="497"/>
                      <a:pt x="374" y="497"/>
                    </a:cubicBezTo>
                    <a:cubicBezTo>
                      <a:pt x="400" y="425"/>
                      <a:pt x="470" y="374"/>
                      <a:pt x="552" y="374"/>
                    </a:cubicBezTo>
                    <a:cubicBezTo>
                      <a:pt x="634" y="374"/>
                      <a:pt x="704" y="425"/>
                      <a:pt x="730" y="497"/>
                    </a:cubicBezTo>
                    <a:cubicBezTo>
                      <a:pt x="883" y="497"/>
                      <a:pt x="883" y="497"/>
                      <a:pt x="883" y="497"/>
                    </a:cubicBezTo>
                    <a:cubicBezTo>
                      <a:pt x="879" y="369"/>
                      <a:pt x="879" y="369"/>
                      <a:pt x="879" y="369"/>
                    </a:cubicBezTo>
                    <a:cubicBezTo>
                      <a:pt x="790" y="353"/>
                      <a:pt x="724" y="277"/>
                      <a:pt x="724" y="186"/>
                    </a:cubicBezTo>
                    <a:cubicBezTo>
                      <a:pt x="724" y="83"/>
                      <a:pt x="809" y="0"/>
                      <a:pt x="914" y="0"/>
                    </a:cubicBezTo>
                    <a:cubicBezTo>
                      <a:pt x="1019" y="0"/>
                      <a:pt x="1104" y="83"/>
                      <a:pt x="1104" y="186"/>
                    </a:cubicBezTo>
                    <a:cubicBezTo>
                      <a:pt x="1104" y="261"/>
                      <a:pt x="1059" y="325"/>
                      <a:pt x="994" y="355"/>
                    </a:cubicBezTo>
                    <a:close/>
                    <a:moveTo>
                      <a:pt x="76" y="973"/>
                    </a:moveTo>
                    <a:cubicBezTo>
                      <a:pt x="76" y="1036"/>
                      <a:pt x="127" y="1087"/>
                      <a:pt x="191" y="1087"/>
                    </a:cubicBezTo>
                    <a:cubicBezTo>
                      <a:pt x="254" y="1087"/>
                      <a:pt x="305" y="1036"/>
                      <a:pt x="305" y="973"/>
                    </a:cubicBezTo>
                    <a:cubicBezTo>
                      <a:pt x="305" y="911"/>
                      <a:pt x="254" y="860"/>
                      <a:pt x="191" y="860"/>
                    </a:cubicBezTo>
                    <a:cubicBezTo>
                      <a:pt x="127" y="860"/>
                      <a:pt x="76" y="911"/>
                      <a:pt x="76" y="973"/>
                    </a:cubicBezTo>
                    <a:close/>
                    <a:moveTo>
                      <a:pt x="552" y="447"/>
                    </a:moveTo>
                    <a:cubicBezTo>
                      <a:pt x="489" y="447"/>
                      <a:pt x="438" y="498"/>
                      <a:pt x="438" y="561"/>
                    </a:cubicBezTo>
                    <a:cubicBezTo>
                      <a:pt x="438" y="623"/>
                      <a:pt x="489" y="674"/>
                      <a:pt x="552" y="674"/>
                    </a:cubicBezTo>
                    <a:cubicBezTo>
                      <a:pt x="616" y="674"/>
                      <a:pt x="667" y="623"/>
                      <a:pt x="667" y="561"/>
                    </a:cubicBezTo>
                    <a:cubicBezTo>
                      <a:pt x="667" y="498"/>
                      <a:pt x="616" y="447"/>
                      <a:pt x="552" y="447"/>
                    </a:cubicBezTo>
                    <a:close/>
                    <a:moveTo>
                      <a:pt x="914" y="73"/>
                    </a:moveTo>
                    <a:cubicBezTo>
                      <a:pt x="851" y="73"/>
                      <a:pt x="799" y="124"/>
                      <a:pt x="799" y="187"/>
                    </a:cubicBezTo>
                    <a:cubicBezTo>
                      <a:pt x="799" y="249"/>
                      <a:pt x="851" y="300"/>
                      <a:pt x="914" y="300"/>
                    </a:cubicBezTo>
                    <a:cubicBezTo>
                      <a:pt x="977" y="300"/>
                      <a:pt x="1029" y="249"/>
                      <a:pt x="1029" y="187"/>
                    </a:cubicBezTo>
                    <a:cubicBezTo>
                      <a:pt x="1029" y="124"/>
                      <a:pt x="977" y="73"/>
                      <a:pt x="914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117668" y="2731090"/>
              <a:ext cx="818941" cy="820170"/>
              <a:chOff x="6823556" y="3641454"/>
              <a:chExt cx="1091921" cy="1093560"/>
            </a:xfrm>
          </p:grpSpPr>
          <p:sp>
            <p:nvSpPr>
              <p:cNvPr id="29" name="椭圆 28"/>
              <p:cNvSpPr/>
              <p:nvPr/>
            </p:nvSpPr>
            <p:spPr>
              <a:xfrm flipV="1">
                <a:off x="6823556" y="3641454"/>
                <a:ext cx="1091921" cy="1093560"/>
              </a:xfrm>
              <a:prstGeom prst="ellipse">
                <a:avLst/>
              </a:prstGeom>
              <a:solidFill>
                <a:schemeClr val="accent3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167926" y="3879957"/>
                <a:ext cx="529194" cy="526452"/>
                <a:chOff x="6689328" y="3781703"/>
                <a:chExt cx="508205" cy="505574"/>
              </a:xfrm>
            </p:grpSpPr>
            <p:sp>
              <p:nvSpPr>
                <p:cNvPr id="31" name="任意多边形 23"/>
                <p:cNvSpPr>
                  <a:spLocks/>
                </p:cNvSpPr>
                <p:nvPr/>
              </p:nvSpPr>
              <p:spPr bwMode="auto">
                <a:xfrm>
                  <a:off x="6689328" y="4032649"/>
                  <a:ext cx="341171" cy="254628"/>
                </a:xfrm>
                <a:custGeom>
                  <a:avLst/>
                  <a:gdLst>
                    <a:gd name="T0" fmla="*/ 623 w 623"/>
                    <a:gd name="T1" fmla="*/ 427 h 466"/>
                    <a:gd name="T2" fmla="*/ 618 w 623"/>
                    <a:gd name="T3" fmla="*/ 428 h 466"/>
                    <a:gd name="T4" fmla="*/ 607 w 623"/>
                    <a:gd name="T5" fmla="*/ 425 h 466"/>
                    <a:gd name="T6" fmla="*/ 541 w 623"/>
                    <a:gd name="T7" fmla="*/ 390 h 466"/>
                    <a:gd name="T8" fmla="*/ 475 w 623"/>
                    <a:gd name="T9" fmla="*/ 425 h 466"/>
                    <a:gd name="T10" fmla="*/ 464 w 623"/>
                    <a:gd name="T11" fmla="*/ 428 h 466"/>
                    <a:gd name="T12" fmla="*/ 449 w 623"/>
                    <a:gd name="T13" fmla="*/ 423 h 466"/>
                    <a:gd name="T14" fmla="*/ 440 w 623"/>
                    <a:gd name="T15" fmla="*/ 399 h 466"/>
                    <a:gd name="T16" fmla="*/ 452 w 623"/>
                    <a:gd name="T17" fmla="*/ 326 h 466"/>
                    <a:gd name="T18" fmla="*/ 399 w 623"/>
                    <a:gd name="T19" fmla="*/ 273 h 466"/>
                    <a:gd name="T20" fmla="*/ 392 w 623"/>
                    <a:gd name="T21" fmla="*/ 249 h 466"/>
                    <a:gd name="T22" fmla="*/ 412 w 623"/>
                    <a:gd name="T23" fmla="*/ 232 h 466"/>
                    <a:gd name="T24" fmla="*/ 486 w 623"/>
                    <a:gd name="T25" fmla="*/ 221 h 466"/>
                    <a:gd name="T26" fmla="*/ 519 w 623"/>
                    <a:gd name="T27" fmla="*/ 154 h 466"/>
                    <a:gd name="T28" fmla="*/ 541 w 623"/>
                    <a:gd name="T29" fmla="*/ 141 h 466"/>
                    <a:gd name="T30" fmla="*/ 563 w 623"/>
                    <a:gd name="T31" fmla="*/ 154 h 466"/>
                    <a:gd name="T32" fmla="*/ 582 w 623"/>
                    <a:gd name="T33" fmla="*/ 192 h 466"/>
                    <a:gd name="T34" fmla="*/ 529 w 623"/>
                    <a:gd name="T35" fmla="*/ 78 h 466"/>
                    <a:gd name="T36" fmla="*/ 407 w 623"/>
                    <a:gd name="T37" fmla="*/ 1 h 466"/>
                    <a:gd name="T38" fmla="*/ 391 w 623"/>
                    <a:gd name="T39" fmla="*/ 7 h 466"/>
                    <a:gd name="T40" fmla="*/ 351 w 623"/>
                    <a:gd name="T41" fmla="*/ 63 h 466"/>
                    <a:gd name="T42" fmla="*/ 307 w 623"/>
                    <a:gd name="T43" fmla="*/ 3 h 466"/>
                    <a:gd name="T44" fmla="*/ 338 w 623"/>
                    <a:gd name="T45" fmla="*/ 107 h 466"/>
                    <a:gd name="T46" fmla="*/ 338 w 623"/>
                    <a:gd name="T47" fmla="*/ 115 h 466"/>
                    <a:gd name="T48" fmla="*/ 306 w 623"/>
                    <a:gd name="T49" fmla="*/ 262 h 466"/>
                    <a:gd name="T50" fmla="*/ 306 w 623"/>
                    <a:gd name="T51" fmla="*/ 264 h 466"/>
                    <a:gd name="T52" fmla="*/ 306 w 623"/>
                    <a:gd name="T53" fmla="*/ 265 h 466"/>
                    <a:gd name="T54" fmla="*/ 306 w 623"/>
                    <a:gd name="T55" fmla="*/ 264 h 466"/>
                    <a:gd name="T56" fmla="*/ 306 w 623"/>
                    <a:gd name="T57" fmla="*/ 263 h 466"/>
                    <a:gd name="T58" fmla="*/ 271 w 623"/>
                    <a:gd name="T59" fmla="*/ 115 h 466"/>
                    <a:gd name="T60" fmla="*/ 272 w 623"/>
                    <a:gd name="T61" fmla="*/ 107 h 466"/>
                    <a:gd name="T62" fmla="*/ 305 w 623"/>
                    <a:gd name="T63" fmla="*/ 1 h 466"/>
                    <a:gd name="T64" fmla="*/ 259 w 623"/>
                    <a:gd name="T65" fmla="*/ 65 h 466"/>
                    <a:gd name="T66" fmla="*/ 219 w 623"/>
                    <a:gd name="T67" fmla="*/ 11 h 466"/>
                    <a:gd name="T68" fmla="*/ 202 w 623"/>
                    <a:gd name="T69" fmla="*/ 5 h 466"/>
                    <a:gd name="T70" fmla="*/ 98 w 623"/>
                    <a:gd name="T71" fmla="*/ 74 h 466"/>
                    <a:gd name="T72" fmla="*/ 95 w 623"/>
                    <a:gd name="T73" fmla="*/ 78 h 466"/>
                    <a:gd name="T74" fmla="*/ 93 w 623"/>
                    <a:gd name="T75" fmla="*/ 80 h 466"/>
                    <a:gd name="T76" fmla="*/ 87 w 623"/>
                    <a:gd name="T77" fmla="*/ 91 h 466"/>
                    <a:gd name="T78" fmla="*/ 88 w 623"/>
                    <a:gd name="T79" fmla="*/ 91 h 466"/>
                    <a:gd name="T80" fmla="*/ 75 w 623"/>
                    <a:gd name="T81" fmla="*/ 119 h 466"/>
                    <a:gd name="T82" fmla="*/ 74 w 623"/>
                    <a:gd name="T83" fmla="*/ 118 h 466"/>
                    <a:gd name="T84" fmla="*/ 0 w 623"/>
                    <a:gd name="T85" fmla="*/ 411 h 466"/>
                    <a:gd name="T86" fmla="*/ 2 w 623"/>
                    <a:gd name="T87" fmla="*/ 411 h 466"/>
                    <a:gd name="T88" fmla="*/ 66 w 623"/>
                    <a:gd name="T89" fmla="*/ 465 h 466"/>
                    <a:gd name="T90" fmla="*/ 556 w 623"/>
                    <a:gd name="T91" fmla="*/ 465 h 466"/>
                    <a:gd name="T92" fmla="*/ 623 w 623"/>
                    <a:gd name="T93" fmla="*/ 427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23" h="466">
                      <a:moveTo>
                        <a:pt x="623" y="427"/>
                      </a:moveTo>
                      <a:cubicBezTo>
                        <a:pt x="622" y="428"/>
                        <a:pt x="620" y="428"/>
                        <a:pt x="618" y="428"/>
                      </a:cubicBezTo>
                      <a:cubicBezTo>
                        <a:pt x="614" y="428"/>
                        <a:pt x="611" y="427"/>
                        <a:pt x="607" y="425"/>
                      </a:cubicBezTo>
                      <a:cubicBezTo>
                        <a:pt x="541" y="390"/>
                        <a:pt x="541" y="390"/>
                        <a:pt x="541" y="390"/>
                      </a:cubicBezTo>
                      <a:cubicBezTo>
                        <a:pt x="475" y="425"/>
                        <a:pt x="475" y="425"/>
                        <a:pt x="475" y="425"/>
                      </a:cubicBezTo>
                      <a:cubicBezTo>
                        <a:pt x="471" y="427"/>
                        <a:pt x="468" y="428"/>
                        <a:pt x="464" y="428"/>
                      </a:cubicBezTo>
                      <a:cubicBezTo>
                        <a:pt x="458" y="428"/>
                        <a:pt x="453" y="426"/>
                        <a:pt x="449" y="423"/>
                      </a:cubicBezTo>
                      <a:cubicBezTo>
                        <a:pt x="442" y="418"/>
                        <a:pt x="438" y="408"/>
                        <a:pt x="440" y="399"/>
                      </a:cubicBezTo>
                      <a:cubicBezTo>
                        <a:pt x="452" y="326"/>
                        <a:pt x="452" y="326"/>
                        <a:pt x="452" y="326"/>
                      </a:cubicBezTo>
                      <a:cubicBezTo>
                        <a:pt x="399" y="273"/>
                        <a:pt x="399" y="273"/>
                        <a:pt x="399" y="273"/>
                      </a:cubicBezTo>
                      <a:cubicBezTo>
                        <a:pt x="392" y="267"/>
                        <a:pt x="390" y="257"/>
                        <a:pt x="392" y="249"/>
                      </a:cubicBezTo>
                      <a:cubicBezTo>
                        <a:pt x="395" y="240"/>
                        <a:pt x="403" y="233"/>
                        <a:pt x="412" y="232"/>
                      </a:cubicBezTo>
                      <a:cubicBezTo>
                        <a:pt x="486" y="221"/>
                        <a:pt x="486" y="221"/>
                        <a:pt x="486" y="221"/>
                      </a:cubicBezTo>
                      <a:cubicBezTo>
                        <a:pt x="519" y="154"/>
                        <a:pt x="519" y="154"/>
                        <a:pt x="519" y="154"/>
                      </a:cubicBezTo>
                      <a:cubicBezTo>
                        <a:pt x="523" y="146"/>
                        <a:pt x="532" y="141"/>
                        <a:pt x="541" y="141"/>
                      </a:cubicBezTo>
                      <a:cubicBezTo>
                        <a:pt x="550" y="141"/>
                        <a:pt x="559" y="146"/>
                        <a:pt x="563" y="154"/>
                      </a:cubicBezTo>
                      <a:cubicBezTo>
                        <a:pt x="582" y="192"/>
                        <a:pt x="582" y="192"/>
                        <a:pt x="582" y="192"/>
                      </a:cubicBezTo>
                      <a:cubicBezTo>
                        <a:pt x="567" y="147"/>
                        <a:pt x="550" y="104"/>
                        <a:pt x="529" y="78"/>
                      </a:cubicBezTo>
                      <a:cubicBezTo>
                        <a:pt x="498" y="26"/>
                        <a:pt x="447" y="7"/>
                        <a:pt x="407" y="1"/>
                      </a:cubicBezTo>
                      <a:cubicBezTo>
                        <a:pt x="401" y="0"/>
                        <a:pt x="395" y="2"/>
                        <a:pt x="391" y="7"/>
                      </a:cubicBezTo>
                      <a:cubicBezTo>
                        <a:pt x="351" y="63"/>
                        <a:pt x="351" y="63"/>
                        <a:pt x="351" y="63"/>
                      </a:cubicBezTo>
                      <a:cubicBezTo>
                        <a:pt x="307" y="3"/>
                        <a:pt x="307" y="3"/>
                        <a:pt x="307" y="3"/>
                      </a:cubicBezTo>
                      <a:cubicBezTo>
                        <a:pt x="338" y="107"/>
                        <a:pt x="338" y="107"/>
                        <a:pt x="338" y="107"/>
                      </a:cubicBezTo>
                      <a:cubicBezTo>
                        <a:pt x="338" y="110"/>
                        <a:pt x="338" y="112"/>
                        <a:pt x="338" y="115"/>
                      </a:cubicBezTo>
                      <a:cubicBezTo>
                        <a:pt x="306" y="262"/>
                        <a:pt x="306" y="262"/>
                        <a:pt x="306" y="262"/>
                      </a:cubicBezTo>
                      <a:cubicBezTo>
                        <a:pt x="306" y="263"/>
                        <a:pt x="306" y="263"/>
                        <a:pt x="306" y="264"/>
                      </a:cubicBezTo>
                      <a:cubicBezTo>
                        <a:pt x="306" y="265"/>
                        <a:pt x="306" y="265"/>
                        <a:pt x="306" y="265"/>
                      </a:cubicBezTo>
                      <a:cubicBezTo>
                        <a:pt x="306" y="264"/>
                        <a:pt x="306" y="264"/>
                        <a:pt x="306" y="264"/>
                      </a:cubicBezTo>
                      <a:cubicBezTo>
                        <a:pt x="306" y="263"/>
                        <a:pt x="306" y="263"/>
                        <a:pt x="306" y="263"/>
                      </a:cubicBezTo>
                      <a:cubicBezTo>
                        <a:pt x="271" y="115"/>
                        <a:pt x="271" y="115"/>
                        <a:pt x="271" y="115"/>
                      </a:cubicBezTo>
                      <a:cubicBezTo>
                        <a:pt x="271" y="112"/>
                        <a:pt x="271" y="109"/>
                        <a:pt x="272" y="107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19" y="11"/>
                        <a:pt x="219" y="11"/>
                        <a:pt x="219" y="11"/>
                      </a:cubicBezTo>
                      <a:cubicBezTo>
                        <a:pt x="215" y="6"/>
                        <a:pt x="208" y="3"/>
                        <a:pt x="202" y="5"/>
                      </a:cubicBezTo>
                      <a:cubicBezTo>
                        <a:pt x="170" y="13"/>
                        <a:pt x="128" y="32"/>
                        <a:pt x="98" y="74"/>
                      </a:cubicBezTo>
                      <a:cubicBezTo>
                        <a:pt x="97" y="76"/>
                        <a:pt x="96" y="77"/>
                        <a:pt x="95" y="78"/>
                      </a:cubicBezTo>
                      <a:cubicBezTo>
                        <a:pt x="95" y="79"/>
                        <a:pt x="94" y="80"/>
                        <a:pt x="93" y="80"/>
                      </a:cubicBezTo>
                      <a:cubicBezTo>
                        <a:pt x="91" y="84"/>
                        <a:pt x="89" y="87"/>
                        <a:pt x="87" y="91"/>
                      </a:cubicBezTo>
                      <a:cubicBezTo>
                        <a:pt x="87" y="91"/>
                        <a:pt x="88" y="91"/>
                        <a:pt x="88" y="91"/>
                      </a:cubicBezTo>
                      <a:cubicBezTo>
                        <a:pt x="84" y="99"/>
                        <a:pt x="79" y="109"/>
                        <a:pt x="75" y="119"/>
                      </a:cubicBezTo>
                      <a:cubicBezTo>
                        <a:pt x="75" y="118"/>
                        <a:pt x="74" y="118"/>
                        <a:pt x="74" y="118"/>
                      </a:cubicBezTo>
                      <a:cubicBezTo>
                        <a:pt x="35" y="210"/>
                        <a:pt x="0" y="394"/>
                        <a:pt x="0" y="411"/>
                      </a:cubicBezTo>
                      <a:cubicBezTo>
                        <a:pt x="2" y="411"/>
                        <a:pt x="2" y="411"/>
                        <a:pt x="2" y="411"/>
                      </a:cubicBezTo>
                      <a:cubicBezTo>
                        <a:pt x="2" y="429"/>
                        <a:pt x="9" y="466"/>
                        <a:pt x="66" y="465"/>
                      </a:cubicBezTo>
                      <a:cubicBezTo>
                        <a:pt x="556" y="465"/>
                        <a:pt x="556" y="465"/>
                        <a:pt x="556" y="465"/>
                      </a:cubicBezTo>
                      <a:cubicBezTo>
                        <a:pt x="556" y="465"/>
                        <a:pt x="607" y="466"/>
                        <a:pt x="623" y="4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椭圆 31"/>
                <p:cNvSpPr>
                  <a:spLocks/>
                </p:cNvSpPr>
                <p:nvPr/>
              </p:nvSpPr>
              <p:spPr bwMode="auto">
                <a:xfrm>
                  <a:off x="6737992" y="3781703"/>
                  <a:ext cx="235163" cy="2338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 25"/>
                <p:cNvSpPr>
                  <a:spLocks/>
                </p:cNvSpPr>
                <p:nvPr/>
              </p:nvSpPr>
              <p:spPr bwMode="auto">
                <a:xfrm>
                  <a:off x="6922124" y="4128397"/>
                  <a:ext cx="125999" cy="119686"/>
                </a:xfrm>
                <a:custGeom>
                  <a:avLst/>
                  <a:gdLst>
                    <a:gd name="T0" fmla="*/ 107 w 230"/>
                    <a:gd name="T1" fmla="*/ 5 h 219"/>
                    <a:gd name="T2" fmla="*/ 115 w 230"/>
                    <a:gd name="T3" fmla="*/ 0 h 219"/>
                    <a:gd name="T4" fmla="*/ 123 w 230"/>
                    <a:gd name="T5" fmla="*/ 5 h 219"/>
                    <a:gd name="T6" fmla="*/ 154 w 230"/>
                    <a:gd name="T7" fmla="*/ 67 h 219"/>
                    <a:gd name="T8" fmla="*/ 222 w 230"/>
                    <a:gd name="T9" fmla="*/ 77 h 219"/>
                    <a:gd name="T10" fmla="*/ 229 w 230"/>
                    <a:gd name="T11" fmla="*/ 83 h 219"/>
                    <a:gd name="T12" fmla="*/ 227 w 230"/>
                    <a:gd name="T13" fmla="*/ 92 h 219"/>
                    <a:gd name="T14" fmla="*/ 178 w 230"/>
                    <a:gd name="T15" fmla="*/ 140 h 219"/>
                    <a:gd name="T16" fmla="*/ 189 w 230"/>
                    <a:gd name="T17" fmla="*/ 208 h 219"/>
                    <a:gd name="T18" fmla="*/ 186 w 230"/>
                    <a:gd name="T19" fmla="*/ 217 h 219"/>
                    <a:gd name="T20" fmla="*/ 176 w 230"/>
                    <a:gd name="T21" fmla="*/ 218 h 219"/>
                    <a:gd name="T22" fmla="*/ 115 w 230"/>
                    <a:gd name="T23" fmla="*/ 186 h 219"/>
                    <a:gd name="T24" fmla="*/ 54 w 230"/>
                    <a:gd name="T25" fmla="*/ 218 h 219"/>
                    <a:gd name="T26" fmla="*/ 44 w 230"/>
                    <a:gd name="T27" fmla="*/ 217 h 219"/>
                    <a:gd name="T28" fmla="*/ 41 w 230"/>
                    <a:gd name="T29" fmla="*/ 208 h 219"/>
                    <a:gd name="T30" fmla="*/ 52 w 230"/>
                    <a:gd name="T31" fmla="*/ 140 h 219"/>
                    <a:gd name="T32" fmla="*/ 3 w 230"/>
                    <a:gd name="T33" fmla="*/ 92 h 219"/>
                    <a:gd name="T34" fmla="*/ 1 w 230"/>
                    <a:gd name="T35" fmla="*/ 83 h 219"/>
                    <a:gd name="T36" fmla="*/ 8 w 230"/>
                    <a:gd name="T37" fmla="*/ 77 h 219"/>
                    <a:gd name="T38" fmla="*/ 76 w 230"/>
                    <a:gd name="T39" fmla="*/ 67 h 219"/>
                    <a:gd name="T40" fmla="*/ 107 w 230"/>
                    <a:gd name="T41" fmla="*/ 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0" h="219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6"/>
                        <a:pt x="229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1"/>
                        <a:pt x="188" y="215"/>
                        <a:pt x="186" y="217"/>
                      </a:cubicBezTo>
                      <a:cubicBezTo>
                        <a:pt x="183" y="219"/>
                        <a:pt x="179" y="219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19"/>
                        <a:pt x="47" y="219"/>
                        <a:pt x="44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3" y="92"/>
                        <a:pt x="3" y="92"/>
                        <a:pt x="3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 26"/>
                <p:cNvSpPr>
                  <a:spLocks/>
                </p:cNvSpPr>
                <p:nvPr/>
              </p:nvSpPr>
              <p:spPr bwMode="auto">
                <a:xfrm>
                  <a:off x="7071008" y="4128397"/>
                  <a:ext cx="126525" cy="119686"/>
                </a:xfrm>
                <a:custGeom>
                  <a:avLst/>
                  <a:gdLst>
                    <a:gd name="T0" fmla="*/ 107 w 231"/>
                    <a:gd name="T1" fmla="*/ 5 h 219"/>
                    <a:gd name="T2" fmla="*/ 116 w 231"/>
                    <a:gd name="T3" fmla="*/ 0 h 219"/>
                    <a:gd name="T4" fmla="*/ 124 w 231"/>
                    <a:gd name="T5" fmla="*/ 5 h 219"/>
                    <a:gd name="T6" fmla="*/ 154 w 231"/>
                    <a:gd name="T7" fmla="*/ 67 h 219"/>
                    <a:gd name="T8" fmla="*/ 222 w 231"/>
                    <a:gd name="T9" fmla="*/ 77 h 219"/>
                    <a:gd name="T10" fmla="*/ 230 w 231"/>
                    <a:gd name="T11" fmla="*/ 83 h 219"/>
                    <a:gd name="T12" fmla="*/ 227 w 231"/>
                    <a:gd name="T13" fmla="*/ 92 h 219"/>
                    <a:gd name="T14" fmla="*/ 178 w 231"/>
                    <a:gd name="T15" fmla="*/ 140 h 219"/>
                    <a:gd name="T16" fmla="*/ 190 w 231"/>
                    <a:gd name="T17" fmla="*/ 208 h 219"/>
                    <a:gd name="T18" fmla="*/ 186 w 231"/>
                    <a:gd name="T19" fmla="*/ 217 h 219"/>
                    <a:gd name="T20" fmla="*/ 176 w 231"/>
                    <a:gd name="T21" fmla="*/ 218 h 219"/>
                    <a:gd name="T22" fmla="*/ 116 w 231"/>
                    <a:gd name="T23" fmla="*/ 186 h 219"/>
                    <a:gd name="T24" fmla="*/ 55 w 231"/>
                    <a:gd name="T25" fmla="*/ 218 h 219"/>
                    <a:gd name="T26" fmla="*/ 45 w 231"/>
                    <a:gd name="T27" fmla="*/ 217 h 219"/>
                    <a:gd name="T28" fmla="*/ 41 w 231"/>
                    <a:gd name="T29" fmla="*/ 208 h 219"/>
                    <a:gd name="T30" fmla="*/ 53 w 231"/>
                    <a:gd name="T31" fmla="*/ 140 h 219"/>
                    <a:gd name="T32" fmla="*/ 4 w 231"/>
                    <a:gd name="T33" fmla="*/ 92 h 219"/>
                    <a:gd name="T34" fmla="*/ 1 w 231"/>
                    <a:gd name="T35" fmla="*/ 83 h 219"/>
                    <a:gd name="T36" fmla="*/ 9 w 231"/>
                    <a:gd name="T37" fmla="*/ 77 h 219"/>
                    <a:gd name="T38" fmla="*/ 77 w 231"/>
                    <a:gd name="T39" fmla="*/ 67 h 219"/>
                    <a:gd name="T40" fmla="*/ 107 w 231"/>
                    <a:gd name="T41" fmla="*/ 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1" h="219">
                      <a:moveTo>
                        <a:pt x="107" y="5"/>
                      </a:moveTo>
                      <a:cubicBezTo>
                        <a:pt x="109" y="2"/>
                        <a:pt x="112" y="0"/>
                        <a:pt x="116" y="0"/>
                      </a:cubicBezTo>
                      <a:cubicBezTo>
                        <a:pt x="119" y="0"/>
                        <a:pt x="122" y="2"/>
                        <a:pt x="124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6" y="77"/>
                        <a:pt x="229" y="79"/>
                        <a:pt x="230" y="83"/>
                      </a:cubicBezTo>
                      <a:cubicBezTo>
                        <a:pt x="231" y="86"/>
                        <a:pt x="230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90" y="208"/>
                        <a:pt x="190" y="208"/>
                        <a:pt x="190" y="208"/>
                      </a:cubicBezTo>
                      <a:cubicBezTo>
                        <a:pt x="190" y="211"/>
                        <a:pt x="189" y="215"/>
                        <a:pt x="186" y="217"/>
                      </a:cubicBezTo>
                      <a:cubicBezTo>
                        <a:pt x="183" y="219"/>
                        <a:pt x="180" y="219"/>
                        <a:pt x="176" y="218"/>
                      </a:cubicBezTo>
                      <a:cubicBezTo>
                        <a:pt x="116" y="186"/>
                        <a:pt x="116" y="186"/>
                        <a:pt x="116" y="186"/>
                      </a:cubicBezTo>
                      <a:cubicBezTo>
                        <a:pt x="55" y="218"/>
                        <a:pt x="55" y="218"/>
                        <a:pt x="55" y="218"/>
                      </a:cubicBezTo>
                      <a:cubicBezTo>
                        <a:pt x="52" y="219"/>
                        <a:pt x="48" y="219"/>
                        <a:pt x="45" y="217"/>
                      </a:cubicBezTo>
                      <a:cubicBezTo>
                        <a:pt x="42" y="215"/>
                        <a:pt x="41" y="211"/>
                        <a:pt x="41" y="208"/>
                      </a:cubicBezTo>
                      <a:cubicBezTo>
                        <a:pt x="53" y="140"/>
                        <a:pt x="53" y="140"/>
                        <a:pt x="53" y="140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79"/>
                        <a:pt x="5" y="77"/>
                        <a:pt x="9" y="77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任意多边形 27"/>
                <p:cNvSpPr>
                  <a:spLocks/>
                </p:cNvSpPr>
                <p:nvPr/>
              </p:nvSpPr>
              <p:spPr bwMode="auto">
                <a:xfrm>
                  <a:off x="6992620" y="4000294"/>
                  <a:ext cx="125999" cy="120212"/>
                </a:xfrm>
                <a:custGeom>
                  <a:avLst/>
                  <a:gdLst>
                    <a:gd name="T0" fmla="*/ 107 w 230"/>
                    <a:gd name="T1" fmla="*/ 5 h 220"/>
                    <a:gd name="T2" fmla="*/ 115 w 230"/>
                    <a:gd name="T3" fmla="*/ 0 h 220"/>
                    <a:gd name="T4" fmla="*/ 123 w 230"/>
                    <a:gd name="T5" fmla="*/ 6 h 220"/>
                    <a:gd name="T6" fmla="*/ 154 w 230"/>
                    <a:gd name="T7" fmla="*/ 67 h 220"/>
                    <a:gd name="T8" fmla="*/ 222 w 230"/>
                    <a:gd name="T9" fmla="*/ 77 h 220"/>
                    <a:gd name="T10" fmla="*/ 229 w 230"/>
                    <a:gd name="T11" fmla="*/ 83 h 220"/>
                    <a:gd name="T12" fmla="*/ 227 w 230"/>
                    <a:gd name="T13" fmla="*/ 93 h 220"/>
                    <a:gd name="T14" fmla="*/ 178 w 230"/>
                    <a:gd name="T15" fmla="*/ 141 h 220"/>
                    <a:gd name="T16" fmla="*/ 189 w 230"/>
                    <a:gd name="T17" fmla="*/ 208 h 220"/>
                    <a:gd name="T18" fmla="*/ 186 w 230"/>
                    <a:gd name="T19" fmla="*/ 217 h 220"/>
                    <a:gd name="T20" fmla="*/ 176 w 230"/>
                    <a:gd name="T21" fmla="*/ 218 h 220"/>
                    <a:gd name="T22" fmla="*/ 115 w 230"/>
                    <a:gd name="T23" fmla="*/ 186 h 220"/>
                    <a:gd name="T24" fmla="*/ 54 w 230"/>
                    <a:gd name="T25" fmla="*/ 218 h 220"/>
                    <a:gd name="T26" fmla="*/ 45 w 230"/>
                    <a:gd name="T27" fmla="*/ 217 h 220"/>
                    <a:gd name="T28" fmla="*/ 41 w 230"/>
                    <a:gd name="T29" fmla="*/ 208 h 220"/>
                    <a:gd name="T30" fmla="*/ 52 w 230"/>
                    <a:gd name="T31" fmla="*/ 141 h 220"/>
                    <a:gd name="T32" fmla="*/ 3 w 230"/>
                    <a:gd name="T33" fmla="*/ 93 h 220"/>
                    <a:gd name="T34" fmla="*/ 1 w 230"/>
                    <a:gd name="T35" fmla="*/ 83 h 220"/>
                    <a:gd name="T36" fmla="*/ 8 w 230"/>
                    <a:gd name="T37" fmla="*/ 77 h 220"/>
                    <a:gd name="T38" fmla="*/ 76 w 230"/>
                    <a:gd name="T39" fmla="*/ 67 h 220"/>
                    <a:gd name="T40" fmla="*/ 107 w 230"/>
                    <a:gd name="T41" fmla="*/ 5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0" h="220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6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7"/>
                        <a:pt x="229" y="90"/>
                        <a:pt x="227" y="93"/>
                      </a:cubicBezTo>
                      <a:cubicBezTo>
                        <a:pt x="178" y="141"/>
                        <a:pt x="178" y="141"/>
                        <a:pt x="178" y="141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2"/>
                        <a:pt x="188" y="215"/>
                        <a:pt x="186" y="217"/>
                      </a:cubicBezTo>
                      <a:cubicBezTo>
                        <a:pt x="183" y="220"/>
                        <a:pt x="179" y="220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20"/>
                        <a:pt x="47" y="220"/>
                        <a:pt x="45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1"/>
                        <a:pt x="52" y="141"/>
                        <a:pt x="52" y="141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1" y="90"/>
                        <a:pt x="0" y="87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3207395" y="2731090"/>
              <a:ext cx="818941" cy="820170"/>
              <a:chOff x="4276526" y="3641454"/>
              <a:chExt cx="1091921" cy="1093560"/>
            </a:xfrm>
          </p:grpSpPr>
          <p:sp>
            <p:nvSpPr>
              <p:cNvPr id="27" name="椭圆 26"/>
              <p:cNvSpPr/>
              <p:nvPr/>
            </p:nvSpPr>
            <p:spPr>
              <a:xfrm flipV="1">
                <a:off x="4276526" y="3641454"/>
                <a:ext cx="1091921" cy="1093560"/>
              </a:xfrm>
              <a:prstGeom prst="ellipse">
                <a:avLst/>
              </a:prstGeom>
              <a:solidFill>
                <a:schemeClr val="accent3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30"/>
              <p:cNvSpPr>
                <a:spLocks/>
              </p:cNvSpPr>
              <p:nvPr/>
            </p:nvSpPr>
            <p:spPr bwMode="auto">
              <a:xfrm>
                <a:off x="4549927" y="3922850"/>
                <a:ext cx="545119" cy="545119"/>
              </a:xfrm>
              <a:custGeom>
                <a:avLst/>
                <a:gdLst>
                  <a:gd name="T0" fmla="*/ 1083 w 1083"/>
                  <a:gd name="T1" fmla="*/ 542 h 1084"/>
                  <a:gd name="T2" fmla="*/ 158 w 1083"/>
                  <a:gd name="T3" fmla="*/ 926 h 1084"/>
                  <a:gd name="T4" fmla="*/ 542 w 1083"/>
                  <a:gd name="T5" fmla="*/ 0 h 1084"/>
                  <a:gd name="T6" fmla="*/ 517 w 1083"/>
                  <a:gd name="T7" fmla="*/ 1000 h 1084"/>
                  <a:gd name="T8" fmla="*/ 357 w 1083"/>
                  <a:gd name="T9" fmla="*/ 861 h 1084"/>
                  <a:gd name="T10" fmla="*/ 517 w 1083"/>
                  <a:gd name="T11" fmla="*/ 1000 h 1084"/>
                  <a:gd name="T12" fmla="*/ 866 w 1083"/>
                  <a:gd name="T13" fmla="*/ 218 h 1084"/>
                  <a:gd name="T14" fmla="*/ 842 w 1083"/>
                  <a:gd name="T15" fmla="*/ 517 h 1084"/>
                  <a:gd name="T16" fmla="*/ 866 w 1083"/>
                  <a:gd name="T17" fmla="*/ 218 h 1084"/>
                  <a:gd name="T18" fmla="*/ 722 w 1083"/>
                  <a:gd name="T19" fmla="*/ 120 h 1084"/>
                  <a:gd name="T20" fmla="*/ 815 w 1083"/>
                  <a:gd name="T21" fmla="*/ 174 h 1084"/>
                  <a:gd name="T22" fmla="*/ 617 w 1083"/>
                  <a:gd name="T23" fmla="*/ 90 h 1084"/>
                  <a:gd name="T24" fmla="*/ 707 w 1083"/>
                  <a:gd name="T25" fmla="*/ 231 h 1084"/>
                  <a:gd name="T26" fmla="*/ 617 w 1083"/>
                  <a:gd name="T27" fmla="*/ 90 h 1084"/>
                  <a:gd name="T28" fmla="*/ 517 w 1083"/>
                  <a:gd name="T29" fmla="*/ 84 h 1084"/>
                  <a:gd name="T30" fmla="*/ 357 w 1083"/>
                  <a:gd name="T31" fmla="*/ 224 h 1084"/>
                  <a:gd name="T32" fmla="*/ 517 w 1083"/>
                  <a:gd name="T33" fmla="*/ 84 h 1084"/>
                  <a:gd name="T34" fmla="*/ 362 w 1083"/>
                  <a:gd name="T35" fmla="*/ 120 h 1084"/>
                  <a:gd name="T36" fmla="*/ 325 w 1083"/>
                  <a:gd name="T37" fmla="*/ 177 h 1084"/>
                  <a:gd name="T38" fmla="*/ 229 w 1083"/>
                  <a:gd name="T39" fmla="*/ 207 h 1084"/>
                  <a:gd name="T40" fmla="*/ 84 w 1083"/>
                  <a:gd name="T41" fmla="*/ 517 h 1084"/>
                  <a:gd name="T42" fmla="*/ 229 w 1083"/>
                  <a:gd name="T43" fmla="*/ 207 h 1084"/>
                  <a:gd name="T44" fmla="*/ 84 w 1083"/>
                  <a:gd name="T45" fmla="*/ 567 h 1084"/>
                  <a:gd name="T46" fmla="*/ 292 w 1083"/>
                  <a:gd name="T47" fmla="*/ 837 h 1084"/>
                  <a:gd name="T48" fmla="*/ 84 w 1083"/>
                  <a:gd name="T49" fmla="*/ 567 h 1084"/>
                  <a:gd name="T50" fmla="*/ 362 w 1083"/>
                  <a:gd name="T51" fmla="*/ 964 h 1084"/>
                  <a:gd name="T52" fmla="*/ 268 w 1083"/>
                  <a:gd name="T53" fmla="*/ 911 h 1084"/>
                  <a:gd name="T54" fmla="*/ 567 w 1083"/>
                  <a:gd name="T55" fmla="*/ 1000 h 1084"/>
                  <a:gd name="T56" fmla="*/ 726 w 1083"/>
                  <a:gd name="T57" fmla="*/ 861 h 1084"/>
                  <a:gd name="T58" fmla="*/ 566 w 1083"/>
                  <a:gd name="T59" fmla="*/ 1000 h 1084"/>
                  <a:gd name="T60" fmla="*/ 722 w 1083"/>
                  <a:gd name="T61" fmla="*/ 964 h 1084"/>
                  <a:gd name="T62" fmla="*/ 758 w 1083"/>
                  <a:gd name="T63" fmla="*/ 908 h 1084"/>
                  <a:gd name="T64" fmla="*/ 855 w 1083"/>
                  <a:gd name="T65" fmla="*/ 878 h 1084"/>
                  <a:gd name="T66" fmla="*/ 1000 w 1083"/>
                  <a:gd name="T67" fmla="*/ 567 h 1084"/>
                  <a:gd name="T68" fmla="*/ 855 w 1083"/>
                  <a:gd name="T69" fmla="*/ 878 h 1084"/>
                  <a:gd name="T70" fmla="*/ 746 w 1083"/>
                  <a:gd name="T71" fmla="*/ 269 h 1084"/>
                  <a:gd name="T72" fmla="*/ 567 w 1083"/>
                  <a:gd name="T73" fmla="*/ 517 h 1084"/>
                  <a:gd name="T74" fmla="*/ 746 w 1083"/>
                  <a:gd name="T75" fmla="*/ 269 h 1084"/>
                  <a:gd name="T76" fmla="*/ 358 w 1083"/>
                  <a:gd name="T77" fmla="*/ 278 h 1084"/>
                  <a:gd name="T78" fmla="*/ 517 w 1083"/>
                  <a:gd name="T79" fmla="*/ 517 h 1084"/>
                  <a:gd name="T80" fmla="*/ 517 w 1083"/>
                  <a:gd name="T81" fmla="*/ 775 h 1084"/>
                  <a:gd name="T82" fmla="*/ 292 w 1083"/>
                  <a:gd name="T83" fmla="*/ 567 h 1084"/>
                  <a:gd name="T84" fmla="*/ 517 w 1083"/>
                  <a:gd name="T85" fmla="*/ 775 h 1084"/>
                  <a:gd name="T86" fmla="*/ 567 w 1083"/>
                  <a:gd name="T87" fmla="*/ 775 h 1084"/>
                  <a:gd name="T88" fmla="*/ 792 w 1083"/>
                  <a:gd name="T89" fmla="*/ 567 h 1084"/>
                  <a:gd name="T90" fmla="*/ 567 w 1083"/>
                  <a:gd name="T91" fmla="*/ 775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3" h="1084">
                    <a:moveTo>
                      <a:pt x="542" y="0"/>
                    </a:moveTo>
                    <a:cubicBezTo>
                      <a:pt x="691" y="0"/>
                      <a:pt x="827" y="61"/>
                      <a:pt x="925" y="159"/>
                    </a:cubicBezTo>
                    <a:cubicBezTo>
                      <a:pt x="1023" y="258"/>
                      <a:pt x="1083" y="393"/>
                      <a:pt x="1083" y="542"/>
                    </a:cubicBezTo>
                    <a:cubicBezTo>
                      <a:pt x="1083" y="692"/>
                      <a:pt x="1023" y="827"/>
                      <a:pt x="925" y="926"/>
                    </a:cubicBezTo>
                    <a:cubicBezTo>
                      <a:pt x="827" y="1024"/>
                      <a:pt x="691" y="1084"/>
                      <a:pt x="542" y="1084"/>
                    </a:cubicBezTo>
                    <a:cubicBezTo>
                      <a:pt x="392" y="1084"/>
                      <a:pt x="257" y="1024"/>
                      <a:pt x="158" y="926"/>
                    </a:cubicBezTo>
                    <a:cubicBezTo>
                      <a:pt x="60" y="827"/>
                      <a:pt x="0" y="692"/>
                      <a:pt x="0" y="542"/>
                    </a:cubicBezTo>
                    <a:cubicBezTo>
                      <a:pt x="0" y="393"/>
                      <a:pt x="60" y="258"/>
                      <a:pt x="158" y="159"/>
                    </a:cubicBezTo>
                    <a:cubicBezTo>
                      <a:pt x="257" y="61"/>
                      <a:pt x="392" y="0"/>
                      <a:pt x="542" y="0"/>
                    </a:cubicBezTo>
                    <a:cubicBezTo>
                      <a:pt x="542" y="0"/>
                      <a:pt x="542" y="0"/>
                      <a:pt x="542" y="0"/>
                    </a:cubicBezTo>
                    <a:close/>
                    <a:moveTo>
                      <a:pt x="517" y="1000"/>
                    </a:moveTo>
                    <a:cubicBezTo>
                      <a:pt x="517" y="1000"/>
                      <a:pt x="517" y="1000"/>
                      <a:pt x="517" y="1000"/>
                    </a:cubicBezTo>
                    <a:cubicBezTo>
                      <a:pt x="517" y="825"/>
                      <a:pt x="517" y="825"/>
                      <a:pt x="517" y="825"/>
                    </a:cubicBezTo>
                    <a:cubicBezTo>
                      <a:pt x="468" y="827"/>
                      <a:pt x="420" y="837"/>
                      <a:pt x="376" y="854"/>
                    </a:cubicBezTo>
                    <a:cubicBezTo>
                      <a:pt x="370" y="856"/>
                      <a:pt x="363" y="859"/>
                      <a:pt x="357" y="861"/>
                    </a:cubicBezTo>
                    <a:cubicBezTo>
                      <a:pt x="361" y="869"/>
                      <a:pt x="365" y="877"/>
                      <a:pt x="369" y="884"/>
                    </a:cubicBezTo>
                    <a:cubicBezTo>
                      <a:pt x="396" y="934"/>
                      <a:pt x="430" y="972"/>
                      <a:pt x="466" y="995"/>
                    </a:cubicBezTo>
                    <a:cubicBezTo>
                      <a:pt x="483" y="998"/>
                      <a:pt x="500" y="1000"/>
                      <a:pt x="517" y="1000"/>
                    </a:cubicBezTo>
                    <a:cubicBezTo>
                      <a:pt x="517" y="1000"/>
                      <a:pt x="517" y="1000"/>
                      <a:pt x="517" y="1000"/>
                    </a:cubicBezTo>
                    <a:close/>
                    <a:moveTo>
                      <a:pt x="866" y="218"/>
                    </a:moveTo>
                    <a:cubicBezTo>
                      <a:pt x="866" y="218"/>
                      <a:pt x="866" y="218"/>
                      <a:pt x="866" y="218"/>
                    </a:cubicBezTo>
                    <a:cubicBezTo>
                      <a:pt x="862" y="214"/>
                      <a:pt x="858" y="211"/>
                      <a:pt x="855" y="207"/>
                    </a:cubicBezTo>
                    <a:cubicBezTo>
                      <a:pt x="835" y="223"/>
                      <a:pt x="813" y="236"/>
                      <a:pt x="791" y="248"/>
                    </a:cubicBezTo>
                    <a:cubicBezTo>
                      <a:pt x="820" y="325"/>
                      <a:pt x="839" y="418"/>
                      <a:pt x="842" y="517"/>
                    </a:cubicBezTo>
                    <a:cubicBezTo>
                      <a:pt x="1000" y="517"/>
                      <a:pt x="1000" y="517"/>
                      <a:pt x="1000" y="517"/>
                    </a:cubicBezTo>
                    <a:cubicBezTo>
                      <a:pt x="993" y="401"/>
                      <a:pt x="943" y="296"/>
                      <a:pt x="866" y="218"/>
                    </a:cubicBezTo>
                    <a:cubicBezTo>
                      <a:pt x="866" y="218"/>
                      <a:pt x="866" y="218"/>
                      <a:pt x="866" y="218"/>
                    </a:cubicBezTo>
                    <a:close/>
                    <a:moveTo>
                      <a:pt x="815" y="174"/>
                    </a:moveTo>
                    <a:cubicBezTo>
                      <a:pt x="815" y="174"/>
                      <a:pt x="815" y="174"/>
                      <a:pt x="815" y="174"/>
                    </a:cubicBezTo>
                    <a:cubicBezTo>
                      <a:pt x="787" y="153"/>
                      <a:pt x="755" y="135"/>
                      <a:pt x="722" y="120"/>
                    </a:cubicBezTo>
                    <a:cubicBezTo>
                      <a:pt x="735" y="138"/>
                      <a:pt x="747" y="156"/>
                      <a:pt x="758" y="177"/>
                    </a:cubicBezTo>
                    <a:cubicBezTo>
                      <a:pt x="763" y="185"/>
                      <a:pt x="767" y="193"/>
                      <a:pt x="771" y="202"/>
                    </a:cubicBezTo>
                    <a:cubicBezTo>
                      <a:pt x="787" y="194"/>
                      <a:pt x="801" y="184"/>
                      <a:pt x="815" y="174"/>
                    </a:cubicBezTo>
                    <a:cubicBezTo>
                      <a:pt x="815" y="174"/>
                      <a:pt x="815" y="174"/>
                      <a:pt x="815" y="174"/>
                    </a:cubicBezTo>
                    <a:close/>
                    <a:moveTo>
                      <a:pt x="617" y="90"/>
                    </a:moveTo>
                    <a:cubicBezTo>
                      <a:pt x="617" y="90"/>
                      <a:pt x="617" y="90"/>
                      <a:pt x="617" y="90"/>
                    </a:cubicBezTo>
                    <a:cubicBezTo>
                      <a:pt x="601" y="87"/>
                      <a:pt x="584" y="85"/>
                      <a:pt x="567" y="84"/>
                    </a:cubicBezTo>
                    <a:cubicBezTo>
                      <a:pt x="567" y="260"/>
                      <a:pt x="567" y="260"/>
                      <a:pt x="567" y="260"/>
                    </a:cubicBezTo>
                    <a:cubicBezTo>
                      <a:pt x="616" y="258"/>
                      <a:pt x="664" y="247"/>
                      <a:pt x="707" y="231"/>
                    </a:cubicBezTo>
                    <a:cubicBezTo>
                      <a:pt x="714" y="229"/>
                      <a:pt x="720" y="226"/>
                      <a:pt x="726" y="224"/>
                    </a:cubicBezTo>
                    <a:cubicBezTo>
                      <a:pt x="723" y="216"/>
                      <a:pt x="719" y="208"/>
                      <a:pt x="714" y="201"/>
                    </a:cubicBezTo>
                    <a:cubicBezTo>
                      <a:pt x="687" y="151"/>
                      <a:pt x="654" y="112"/>
                      <a:pt x="617" y="90"/>
                    </a:cubicBezTo>
                    <a:cubicBezTo>
                      <a:pt x="617" y="90"/>
                      <a:pt x="617" y="90"/>
                      <a:pt x="617" y="90"/>
                    </a:cubicBezTo>
                    <a:close/>
                    <a:moveTo>
                      <a:pt x="517" y="84"/>
                    </a:moveTo>
                    <a:cubicBezTo>
                      <a:pt x="517" y="84"/>
                      <a:pt x="517" y="84"/>
                      <a:pt x="517" y="84"/>
                    </a:cubicBezTo>
                    <a:cubicBezTo>
                      <a:pt x="500" y="85"/>
                      <a:pt x="483" y="88"/>
                      <a:pt x="466" y="90"/>
                    </a:cubicBezTo>
                    <a:cubicBezTo>
                      <a:pt x="430" y="112"/>
                      <a:pt x="396" y="151"/>
                      <a:pt x="369" y="201"/>
                    </a:cubicBezTo>
                    <a:cubicBezTo>
                      <a:pt x="365" y="208"/>
                      <a:pt x="361" y="216"/>
                      <a:pt x="357" y="224"/>
                    </a:cubicBezTo>
                    <a:cubicBezTo>
                      <a:pt x="363" y="226"/>
                      <a:pt x="370" y="229"/>
                      <a:pt x="376" y="231"/>
                    </a:cubicBezTo>
                    <a:cubicBezTo>
                      <a:pt x="420" y="247"/>
                      <a:pt x="467" y="258"/>
                      <a:pt x="517" y="260"/>
                    </a:cubicBezTo>
                    <a:cubicBezTo>
                      <a:pt x="517" y="84"/>
                      <a:pt x="517" y="84"/>
                      <a:pt x="517" y="84"/>
                    </a:cubicBezTo>
                    <a:cubicBezTo>
                      <a:pt x="517" y="84"/>
                      <a:pt x="517" y="84"/>
                      <a:pt x="517" y="84"/>
                    </a:cubicBezTo>
                    <a:close/>
                    <a:moveTo>
                      <a:pt x="362" y="120"/>
                    </a:moveTo>
                    <a:cubicBezTo>
                      <a:pt x="362" y="120"/>
                      <a:pt x="362" y="120"/>
                      <a:pt x="362" y="120"/>
                    </a:cubicBezTo>
                    <a:cubicBezTo>
                      <a:pt x="328" y="135"/>
                      <a:pt x="297" y="153"/>
                      <a:pt x="268" y="174"/>
                    </a:cubicBezTo>
                    <a:cubicBezTo>
                      <a:pt x="283" y="184"/>
                      <a:pt x="297" y="194"/>
                      <a:pt x="312" y="202"/>
                    </a:cubicBezTo>
                    <a:cubicBezTo>
                      <a:pt x="316" y="193"/>
                      <a:pt x="320" y="185"/>
                      <a:pt x="325" y="177"/>
                    </a:cubicBezTo>
                    <a:cubicBezTo>
                      <a:pt x="336" y="156"/>
                      <a:pt x="349" y="138"/>
                      <a:pt x="362" y="120"/>
                    </a:cubicBezTo>
                    <a:cubicBezTo>
                      <a:pt x="362" y="120"/>
                      <a:pt x="362" y="120"/>
                      <a:pt x="362" y="120"/>
                    </a:cubicBezTo>
                    <a:close/>
                    <a:moveTo>
                      <a:pt x="229" y="207"/>
                    </a:moveTo>
                    <a:cubicBezTo>
                      <a:pt x="229" y="207"/>
                      <a:pt x="229" y="207"/>
                      <a:pt x="229" y="207"/>
                    </a:cubicBezTo>
                    <a:cubicBezTo>
                      <a:pt x="225" y="211"/>
                      <a:pt x="221" y="214"/>
                      <a:pt x="218" y="218"/>
                    </a:cubicBezTo>
                    <a:cubicBezTo>
                      <a:pt x="140" y="296"/>
                      <a:pt x="90" y="401"/>
                      <a:pt x="84" y="517"/>
                    </a:cubicBezTo>
                    <a:cubicBezTo>
                      <a:pt x="242" y="517"/>
                      <a:pt x="242" y="517"/>
                      <a:pt x="242" y="517"/>
                    </a:cubicBezTo>
                    <a:cubicBezTo>
                      <a:pt x="245" y="418"/>
                      <a:pt x="263" y="325"/>
                      <a:pt x="292" y="248"/>
                    </a:cubicBezTo>
                    <a:cubicBezTo>
                      <a:pt x="270" y="236"/>
                      <a:pt x="249" y="223"/>
                      <a:pt x="229" y="207"/>
                    </a:cubicBezTo>
                    <a:cubicBezTo>
                      <a:pt x="229" y="207"/>
                      <a:pt x="229" y="207"/>
                      <a:pt x="229" y="207"/>
                    </a:cubicBezTo>
                    <a:close/>
                    <a:moveTo>
                      <a:pt x="84" y="567"/>
                    </a:moveTo>
                    <a:cubicBezTo>
                      <a:pt x="84" y="567"/>
                      <a:pt x="84" y="567"/>
                      <a:pt x="84" y="567"/>
                    </a:cubicBezTo>
                    <a:cubicBezTo>
                      <a:pt x="90" y="684"/>
                      <a:pt x="140" y="789"/>
                      <a:pt x="218" y="867"/>
                    </a:cubicBezTo>
                    <a:cubicBezTo>
                      <a:pt x="229" y="878"/>
                      <a:pt x="229" y="878"/>
                      <a:pt x="229" y="878"/>
                    </a:cubicBezTo>
                    <a:cubicBezTo>
                      <a:pt x="249" y="863"/>
                      <a:pt x="270" y="849"/>
                      <a:pt x="292" y="837"/>
                    </a:cubicBezTo>
                    <a:cubicBezTo>
                      <a:pt x="263" y="760"/>
                      <a:pt x="245" y="667"/>
                      <a:pt x="242" y="567"/>
                    </a:cubicBezTo>
                    <a:cubicBezTo>
                      <a:pt x="84" y="567"/>
                      <a:pt x="84" y="567"/>
                      <a:pt x="84" y="567"/>
                    </a:cubicBezTo>
                    <a:cubicBezTo>
                      <a:pt x="84" y="567"/>
                      <a:pt x="84" y="567"/>
                      <a:pt x="84" y="567"/>
                    </a:cubicBezTo>
                    <a:close/>
                    <a:moveTo>
                      <a:pt x="268" y="911"/>
                    </a:moveTo>
                    <a:cubicBezTo>
                      <a:pt x="268" y="911"/>
                      <a:pt x="268" y="911"/>
                      <a:pt x="268" y="911"/>
                    </a:cubicBezTo>
                    <a:cubicBezTo>
                      <a:pt x="297" y="932"/>
                      <a:pt x="328" y="950"/>
                      <a:pt x="362" y="964"/>
                    </a:cubicBezTo>
                    <a:cubicBezTo>
                      <a:pt x="349" y="948"/>
                      <a:pt x="336" y="929"/>
                      <a:pt x="325" y="908"/>
                    </a:cubicBezTo>
                    <a:cubicBezTo>
                      <a:pt x="320" y="900"/>
                      <a:pt x="316" y="892"/>
                      <a:pt x="312" y="883"/>
                    </a:cubicBezTo>
                    <a:cubicBezTo>
                      <a:pt x="297" y="891"/>
                      <a:pt x="283" y="900"/>
                      <a:pt x="268" y="911"/>
                    </a:cubicBezTo>
                    <a:cubicBezTo>
                      <a:pt x="268" y="911"/>
                      <a:pt x="268" y="911"/>
                      <a:pt x="268" y="911"/>
                    </a:cubicBezTo>
                    <a:close/>
                    <a:moveTo>
                      <a:pt x="567" y="1000"/>
                    </a:moveTo>
                    <a:cubicBezTo>
                      <a:pt x="567" y="1000"/>
                      <a:pt x="567" y="1000"/>
                      <a:pt x="567" y="1000"/>
                    </a:cubicBezTo>
                    <a:cubicBezTo>
                      <a:pt x="584" y="1000"/>
                      <a:pt x="601" y="998"/>
                      <a:pt x="617" y="995"/>
                    </a:cubicBezTo>
                    <a:cubicBezTo>
                      <a:pt x="654" y="972"/>
                      <a:pt x="687" y="934"/>
                      <a:pt x="714" y="884"/>
                    </a:cubicBezTo>
                    <a:cubicBezTo>
                      <a:pt x="719" y="877"/>
                      <a:pt x="723" y="869"/>
                      <a:pt x="726" y="861"/>
                    </a:cubicBezTo>
                    <a:cubicBezTo>
                      <a:pt x="720" y="859"/>
                      <a:pt x="714" y="856"/>
                      <a:pt x="707" y="854"/>
                    </a:cubicBezTo>
                    <a:cubicBezTo>
                      <a:pt x="664" y="837"/>
                      <a:pt x="616" y="828"/>
                      <a:pt x="566" y="825"/>
                    </a:cubicBezTo>
                    <a:cubicBezTo>
                      <a:pt x="566" y="1000"/>
                      <a:pt x="566" y="1000"/>
                      <a:pt x="566" y="1000"/>
                    </a:cubicBezTo>
                    <a:cubicBezTo>
                      <a:pt x="567" y="1000"/>
                      <a:pt x="567" y="1000"/>
                      <a:pt x="567" y="1000"/>
                    </a:cubicBezTo>
                    <a:close/>
                    <a:moveTo>
                      <a:pt x="722" y="964"/>
                    </a:moveTo>
                    <a:cubicBezTo>
                      <a:pt x="722" y="964"/>
                      <a:pt x="722" y="964"/>
                      <a:pt x="722" y="964"/>
                    </a:cubicBezTo>
                    <a:cubicBezTo>
                      <a:pt x="755" y="950"/>
                      <a:pt x="787" y="932"/>
                      <a:pt x="815" y="911"/>
                    </a:cubicBezTo>
                    <a:cubicBezTo>
                      <a:pt x="801" y="900"/>
                      <a:pt x="787" y="891"/>
                      <a:pt x="771" y="883"/>
                    </a:cubicBezTo>
                    <a:cubicBezTo>
                      <a:pt x="767" y="892"/>
                      <a:pt x="763" y="900"/>
                      <a:pt x="758" y="908"/>
                    </a:cubicBezTo>
                    <a:cubicBezTo>
                      <a:pt x="747" y="929"/>
                      <a:pt x="735" y="948"/>
                      <a:pt x="722" y="964"/>
                    </a:cubicBezTo>
                    <a:cubicBezTo>
                      <a:pt x="722" y="964"/>
                      <a:pt x="722" y="964"/>
                      <a:pt x="722" y="964"/>
                    </a:cubicBezTo>
                    <a:close/>
                    <a:moveTo>
                      <a:pt x="855" y="878"/>
                    </a:moveTo>
                    <a:cubicBezTo>
                      <a:pt x="855" y="878"/>
                      <a:pt x="855" y="878"/>
                      <a:pt x="855" y="878"/>
                    </a:cubicBezTo>
                    <a:cubicBezTo>
                      <a:pt x="866" y="867"/>
                      <a:pt x="866" y="867"/>
                      <a:pt x="866" y="867"/>
                    </a:cubicBezTo>
                    <a:cubicBezTo>
                      <a:pt x="943" y="789"/>
                      <a:pt x="993" y="684"/>
                      <a:pt x="1000" y="567"/>
                    </a:cubicBezTo>
                    <a:cubicBezTo>
                      <a:pt x="842" y="567"/>
                      <a:pt x="842" y="567"/>
                      <a:pt x="842" y="567"/>
                    </a:cubicBezTo>
                    <a:cubicBezTo>
                      <a:pt x="839" y="667"/>
                      <a:pt x="820" y="760"/>
                      <a:pt x="791" y="837"/>
                    </a:cubicBezTo>
                    <a:cubicBezTo>
                      <a:pt x="813" y="849"/>
                      <a:pt x="835" y="863"/>
                      <a:pt x="855" y="878"/>
                    </a:cubicBezTo>
                    <a:cubicBezTo>
                      <a:pt x="855" y="878"/>
                      <a:pt x="855" y="878"/>
                      <a:pt x="855" y="878"/>
                    </a:cubicBezTo>
                    <a:close/>
                    <a:moveTo>
                      <a:pt x="746" y="269"/>
                    </a:moveTo>
                    <a:cubicBezTo>
                      <a:pt x="746" y="269"/>
                      <a:pt x="746" y="269"/>
                      <a:pt x="746" y="269"/>
                    </a:cubicBezTo>
                    <a:cubicBezTo>
                      <a:pt x="739" y="272"/>
                      <a:pt x="732" y="275"/>
                      <a:pt x="725" y="278"/>
                    </a:cubicBezTo>
                    <a:cubicBezTo>
                      <a:pt x="675" y="296"/>
                      <a:pt x="622" y="308"/>
                      <a:pt x="567" y="310"/>
                    </a:cubicBezTo>
                    <a:cubicBezTo>
                      <a:pt x="567" y="517"/>
                      <a:pt x="567" y="517"/>
                      <a:pt x="567" y="517"/>
                    </a:cubicBezTo>
                    <a:cubicBezTo>
                      <a:pt x="792" y="517"/>
                      <a:pt x="792" y="517"/>
                      <a:pt x="792" y="517"/>
                    </a:cubicBezTo>
                    <a:cubicBezTo>
                      <a:pt x="789" y="425"/>
                      <a:pt x="772" y="340"/>
                      <a:pt x="746" y="269"/>
                    </a:cubicBezTo>
                    <a:cubicBezTo>
                      <a:pt x="746" y="269"/>
                      <a:pt x="746" y="269"/>
                      <a:pt x="746" y="269"/>
                    </a:cubicBezTo>
                    <a:close/>
                    <a:moveTo>
                      <a:pt x="517" y="310"/>
                    </a:moveTo>
                    <a:cubicBezTo>
                      <a:pt x="517" y="310"/>
                      <a:pt x="517" y="310"/>
                      <a:pt x="517" y="310"/>
                    </a:cubicBezTo>
                    <a:cubicBezTo>
                      <a:pt x="462" y="308"/>
                      <a:pt x="409" y="296"/>
                      <a:pt x="358" y="278"/>
                    </a:cubicBezTo>
                    <a:cubicBezTo>
                      <a:pt x="352" y="275"/>
                      <a:pt x="345" y="272"/>
                      <a:pt x="338" y="269"/>
                    </a:cubicBezTo>
                    <a:cubicBezTo>
                      <a:pt x="311" y="340"/>
                      <a:pt x="294" y="425"/>
                      <a:pt x="292" y="517"/>
                    </a:cubicBezTo>
                    <a:cubicBezTo>
                      <a:pt x="517" y="517"/>
                      <a:pt x="517" y="517"/>
                      <a:pt x="517" y="517"/>
                    </a:cubicBezTo>
                    <a:cubicBezTo>
                      <a:pt x="517" y="310"/>
                      <a:pt x="517" y="310"/>
                      <a:pt x="517" y="310"/>
                    </a:cubicBezTo>
                    <a:cubicBezTo>
                      <a:pt x="517" y="310"/>
                      <a:pt x="517" y="310"/>
                      <a:pt x="517" y="310"/>
                    </a:cubicBezTo>
                    <a:close/>
                    <a:moveTo>
                      <a:pt x="517" y="775"/>
                    </a:moveTo>
                    <a:cubicBezTo>
                      <a:pt x="517" y="775"/>
                      <a:pt x="517" y="775"/>
                      <a:pt x="517" y="775"/>
                    </a:cubicBezTo>
                    <a:cubicBezTo>
                      <a:pt x="517" y="567"/>
                      <a:pt x="517" y="567"/>
                      <a:pt x="517" y="567"/>
                    </a:cubicBezTo>
                    <a:cubicBezTo>
                      <a:pt x="292" y="567"/>
                      <a:pt x="292" y="567"/>
                      <a:pt x="292" y="567"/>
                    </a:cubicBezTo>
                    <a:cubicBezTo>
                      <a:pt x="294" y="659"/>
                      <a:pt x="311" y="744"/>
                      <a:pt x="338" y="815"/>
                    </a:cubicBezTo>
                    <a:cubicBezTo>
                      <a:pt x="345" y="813"/>
                      <a:pt x="352" y="810"/>
                      <a:pt x="359" y="807"/>
                    </a:cubicBezTo>
                    <a:cubicBezTo>
                      <a:pt x="409" y="789"/>
                      <a:pt x="462" y="777"/>
                      <a:pt x="517" y="775"/>
                    </a:cubicBezTo>
                    <a:cubicBezTo>
                      <a:pt x="517" y="775"/>
                      <a:pt x="517" y="775"/>
                      <a:pt x="517" y="775"/>
                    </a:cubicBezTo>
                    <a:close/>
                    <a:moveTo>
                      <a:pt x="567" y="775"/>
                    </a:moveTo>
                    <a:cubicBezTo>
                      <a:pt x="567" y="775"/>
                      <a:pt x="567" y="775"/>
                      <a:pt x="567" y="775"/>
                    </a:cubicBezTo>
                    <a:cubicBezTo>
                      <a:pt x="622" y="778"/>
                      <a:pt x="675" y="789"/>
                      <a:pt x="725" y="807"/>
                    </a:cubicBezTo>
                    <a:cubicBezTo>
                      <a:pt x="732" y="810"/>
                      <a:pt x="739" y="813"/>
                      <a:pt x="746" y="815"/>
                    </a:cubicBezTo>
                    <a:cubicBezTo>
                      <a:pt x="772" y="744"/>
                      <a:pt x="789" y="659"/>
                      <a:pt x="792" y="567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775"/>
                      <a:pt x="567" y="775"/>
                      <a:pt x="567" y="775"/>
                    </a:cubicBezTo>
                    <a:cubicBezTo>
                      <a:pt x="567" y="775"/>
                      <a:pt x="567" y="775"/>
                      <a:pt x="567" y="7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17668" y="1697397"/>
              <a:ext cx="818941" cy="820169"/>
              <a:chOff x="6823556" y="2263197"/>
              <a:chExt cx="1091921" cy="109355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2355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任意多边形 33"/>
              <p:cNvSpPr>
                <a:spLocks/>
              </p:cNvSpPr>
              <p:nvPr/>
            </p:nvSpPr>
            <p:spPr bwMode="auto">
              <a:xfrm>
                <a:off x="7106175" y="2612943"/>
                <a:ext cx="526681" cy="394065"/>
              </a:xfrm>
              <a:custGeom>
                <a:avLst/>
                <a:gdLst>
                  <a:gd name="T0" fmla="*/ 828 w 1296"/>
                  <a:gd name="T1" fmla="*/ 522 h 972"/>
                  <a:gd name="T2" fmla="*/ 504 w 1296"/>
                  <a:gd name="T3" fmla="*/ 288 h 972"/>
                  <a:gd name="T4" fmla="*/ 445 w 1296"/>
                  <a:gd name="T5" fmla="*/ 648 h 972"/>
                  <a:gd name="T6" fmla="*/ 1175 w 1296"/>
                  <a:gd name="T7" fmla="*/ 0 h 972"/>
                  <a:gd name="T8" fmla="*/ 0 w 1296"/>
                  <a:gd name="T9" fmla="*/ 122 h 972"/>
                  <a:gd name="T10" fmla="*/ 121 w 1296"/>
                  <a:gd name="T11" fmla="*/ 972 h 972"/>
                  <a:gd name="T12" fmla="*/ 1296 w 1296"/>
                  <a:gd name="T13" fmla="*/ 850 h 972"/>
                  <a:gd name="T14" fmla="*/ 1175 w 1296"/>
                  <a:gd name="T15" fmla="*/ 0 h 972"/>
                  <a:gd name="T16" fmla="*/ 202 w 1296"/>
                  <a:gd name="T17" fmla="*/ 891 h 972"/>
                  <a:gd name="T18" fmla="*/ 81 w 1296"/>
                  <a:gd name="T19" fmla="*/ 850 h 972"/>
                  <a:gd name="T20" fmla="*/ 122 w 1296"/>
                  <a:gd name="T21" fmla="*/ 729 h 972"/>
                  <a:gd name="T22" fmla="*/ 243 w 1296"/>
                  <a:gd name="T23" fmla="*/ 770 h 972"/>
                  <a:gd name="T24" fmla="*/ 243 w 1296"/>
                  <a:gd name="T25" fmla="*/ 526 h 972"/>
                  <a:gd name="T26" fmla="*/ 122 w 1296"/>
                  <a:gd name="T27" fmla="*/ 567 h 972"/>
                  <a:gd name="T28" fmla="*/ 81 w 1296"/>
                  <a:gd name="T29" fmla="*/ 446 h 972"/>
                  <a:gd name="T30" fmla="*/ 202 w 1296"/>
                  <a:gd name="T31" fmla="*/ 405 h 972"/>
                  <a:gd name="T32" fmla="*/ 243 w 1296"/>
                  <a:gd name="T33" fmla="*/ 526 h 972"/>
                  <a:gd name="T34" fmla="*/ 202 w 1296"/>
                  <a:gd name="T35" fmla="*/ 243 h 972"/>
                  <a:gd name="T36" fmla="*/ 81 w 1296"/>
                  <a:gd name="T37" fmla="*/ 202 h 972"/>
                  <a:gd name="T38" fmla="*/ 122 w 1296"/>
                  <a:gd name="T39" fmla="*/ 81 h 972"/>
                  <a:gd name="T40" fmla="*/ 243 w 1296"/>
                  <a:gd name="T41" fmla="*/ 122 h 972"/>
                  <a:gd name="T42" fmla="*/ 972 w 1296"/>
                  <a:gd name="T43" fmla="*/ 891 h 972"/>
                  <a:gd name="T44" fmla="*/ 324 w 1296"/>
                  <a:gd name="T45" fmla="*/ 81 h 972"/>
                  <a:gd name="T46" fmla="*/ 972 w 1296"/>
                  <a:gd name="T47" fmla="*/ 891 h 972"/>
                  <a:gd name="T48" fmla="*/ 1174 w 1296"/>
                  <a:gd name="T49" fmla="*/ 891 h 972"/>
                  <a:gd name="T50" fmla="*/ 1053 w 1296"/>
                  <a:gd name="T51" fmla="*/ 850 h 972"/>
                  <a:gd name="T52" fmla="*/ 1094 w 1296"/>
                  <a:gd name="T53" fmla="*/ 729 h 972"/>
                  <a:gd name="T54" fmla="*/ 1215 w 1296"/>
                  <a:gd name="T55" fmla="*/ 770 h 972"/>
                  <a:gd name="T56" fmla="*/ 1215 w 1296"/>
                  <a:gd name="T57" fmla="*/ 526 h 972"/>
                  <a:gd name="T58" fmla="*/ 1094 w 1296"/>
                  <a:gd name="T59" fmla="*/ 567 h 972"/>
                  <a:gd name="T60" fmla="*/ 1053 w 1296"/>
                  <a:gd name="T61" fmla="*/ 446 h 972"/>
                  <a:gd name="T62" fmla="*/ 1174 w 1296"/>
                  <a:gd name="T63" fmla="*/ 405 h 972"/>
                  <a:gd name="T64" fmla="*/ 1215 w 1296"/>
                  <a:gd name="T65" fmla="*/ 526 h 972"/>
                  <a:gd name="T66" fmla="*/ 1174 w 1296"/>
                  <a:gd name="T67" fmla="*/ 243 h 972"/>
                  <a:gd name="T68" fmla="*/ 1053 w 1296"/>
                  <a:gd name="T69" fmla="*/ 202 h 972"/>
                  <a:gd name="T70" fmla="*/ 1094 w 1296"/>
                  <a:gd name="T71" fmla="*/ 81 h 972"/>
                  <a:gd name="T72" fmla="*/ 1215 w 1296"/>
                  <a:gd name="T73" fmla="*/ 12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6" h="972">
                    <a:moveTo>
                      <a:pt x="504" y="684"/>
                    </a:moveTo>
                    <a:cubicBezTo>
                      <a:pt x="828" y="522"/>
                      <a:pt x="828" y="522"/>
                      <a:pt x="828" y="522"/>
                    </a:cubicBezTo>
                    <a:cubicBezTo>
                      <a:pt x="858" y="507"/>
                      <a:pt x="858" y="465"/>
                      <a:pt x="828" y="450"/>
                    </a:cubicBezTo>
                    <a:cubicBezTo>
                      <a:pt x="504" y="288"/>
                      <a:pt x="504" y="288"/>
                      <a:pt x="504" y="288"/>
                    </a:cubicBezTo>
                    <a:cubicBezTo>
                      <a:pt x="477" y="274"/>
                      <a:pt x="445" y="294"/>
                      <a:pt x="445" y="324"/>
                    </a:cubicBezTo>
                    <a:cubicBezTo>
                      <a:pt x="445" y="648"/>
                      <a:pt x="445" y="648"/>
                      <a:pt x="445" y="648"/>
                    </a:cubicBezTo>
                    <a:cubicBezTo>
                      <a:pt x="445" y="678"/>
                      <a:pt x="477" y="698"/>
                      <a:pt x="504" y="684"/>
                    </a:cubicBezTo>
                    <a:close/>
                    <a:moveTo>
                      <a:pt x="1175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5"/>
                      <a:pt x="0" y="122"/>
                    </a:cubicBezTo>
                    <a:cubicBezTo>
                      <a:pt x="0" y="850"/>
                      <a:pt x="0" y="850"/>
                      <a:pt x="0" y="850"/>
                    </a:cubicBezTo>
                    <a:cubicBezTo>
                      <a:pt x="0" y="917"/>
                      <a:pt x="54" y="972"/>
                      <a:pt x="121" y="972"/>
                    </a:cubicBezTo>
                    <a:cubicBezTo>
                      <a:pt x="1175" y="972"/>
                      <a:pt x="1175" y="972"/>
                      <a:pt x="1175" y="972"/>
                    </a:cubicBezTo>
                    <a:cubicBezTo>
                      <a:pt x="1242" y="972"/>
                      <a:pt x="1296" y="917"/>
                      <a:pt x="1296" y="850"/>
                    </a:cubicBezTo>
                    <a:cubicBezTo>
                      <a:pt x="1296" y="122"/>
                      <a:pt x="1296" y="122"/>
                      <a:pt x="1296" y="122"/>
                    </a:cubicBezTo>
                    <a:cubicBezTo>
                      <a:pt x="1296" y="55"/>
                      <a:pt x="1242" y="0"/>
                      <a:pt x="1175" y="0"/>
                    </a:cubicBezTo>
                    <a:close/>
                    <a:moveTo>
                      <a:pt x="243" y="850"/>
                    </a:moveTo>
                    <a:cubicBezTo>
                      <a:pt x="243" y="873"/>
                      <a:pt x="226" y="891"/>
                      <a:pt x="202" y="891"/>
                    </a:cubicBezTo>
                    <a:cubicBezTo>
                      <a:pt x="122" y="891"/>
                      <a:pt x="122" y="891"/>
                      <a:pt x="122" y="891"/>
                    </a:cubicBezTo>
                    <a:cubicBezTo>
                      <a:pt x="99" y="891"/>
                      <a:pt x="81" y="874"/>
                      <a:pt x="81" y="850"/>
                    </a:cubicBezTo>
                    <a:cubicBezTo>
                      <a:pt x="81" y="770"/>
                      <a:pt x="81" y="770"/>
                      <a:pt x="81" y="770"/>
                    </a:cubicBezTo>
                    <a:cubicBezTo>
                      <a:pt x="81" y="747"/>
                      <a:pt x="98" y="729"/>
                      <a:pt x="122" y="729"/>
                    </a:cubicBezTo>
                    <a:cubicBezTo>
                      <a:pt x="202" y="729"/>
                      <a:pt x="202" y="729"/>
                      <a:pt x="202" y="729"/>
                    </a:cubicBezTo>
                    <a:cubicBezTo>
                      <a:pt x="225" y="729"/>
                      <a:pt x="243" y="746"/>
                      <a:pt x="243" y="770"/>
                    </a:cubicBezTo>
                    <a:cubicBezTo>
                      <a:pt x="243" y="850"/>
                      <a:pt x="243" y="850"/>
                      <a:pt x="243" y="850"/>
                    </a:cubicBezTo>
                    <a:close/>
                    <a:moveTo>
                      <a:pt x="243" y="526"/>
                    </a:moveTo>
                    <a:cubicBezTo>
                      <a:pt x="243" y="549"/>
                      <a:pt x="226" y="567"/>
                      <a:pt x="202" y="567"/>
                    </a:cubicBezTo>
                    <a:cubicBezTo>
                      <a:pt x="122" y="567"/>
                      <a:pt x="122" y="567"/>
                      <a:pt x="122" y="567"/>
                    </a:cubicBezTo>
                    <a:cubicBezTo>
                      <a:pt x="99" y="567"/>
                      <a:pt x="81" y="550"/>
                      <a:pt x="81" y="526"/>
                    </a:cubicBezTo>
                    <a:cubicBezTo>
                      <a:pt x="81" y="446"/>
                      <a:pt x="81" y="446"/>
                      <a:pt x="81" y="446"/>
                    </a:cubicBezTo>
                    <a:cubicBezTo>
                      <a:pt x="81" y="423"/>
                      <a:pt x="98" y="405"/>
                      <a:pt x="122" y="405"/>
                    </a:cubicBezTo>
                    <a:cubicBezTo>
                      <a:pt x="202" y="405"/>
                      <a:pt x="202" y="405"/>
                      <a:pt x="202" y="405"/>
                    </a:cubicBezTo>
                    <a:cubicBezTo>
                      <a:pt x="225" y="405"/>
                      <a:pt x="243" y="422"/>
                      <a:pt x="243" y="446"/>
                    </a:cubicBezTo>
                    <a:cubicBezTo>
                      <a:pt x="243" y="526"/>
                      <a:pt x="243" y="526"/>
                      <a:pt x="243" y="526"/>
                    </a:cubicBezTo>
                    <a:close/>
                    <a:moveTo>
                      <a:pt x="243" y="202"/>
                    </a:moveTo>
                    <a:cubicBezTo>
                      <a:pt x="243" y="225"/>
                      <a:pt x="226" y="243"/>
                      <a:pt x="202" y="243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99" y="243"/>
                      <a:pt x="81" y="226"/>
                      <a:pt x="81" y="202"/>
                    </a:cubicBezTo>
                    <a:cubicBezTo>
                      <a:pt x="81" y="122"/>
                      <a:pt x="81" y="122"/>
                      <a:pt x="81" y="122"/>
                    </a:cubicBezTo>
                    <a:cubicBezTo>
                      <a:pt x="81" y="99"/>
                      <a:pt x="98" y="81"/>
                      <a:pt x="122" y="81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5" y="81"/>
                      <a:pt x="243" y="98"/>
                      <a:pt x="243" y="122"/>
                    </a:cubicBezTo>
                    <a:cubicBezTo>
                      <a:pt x="243" y="202"/>
                      <a:pt x="243" y="202"/>
                      <a:pt x="243" y="202"/>
                    </a:cubicBezTo>
                    <a:close/>
                    <a:moveTo>
                      <a:pt x="972" y="891"/>
                    </a:moveTo>
                    <a:cubicBezTo>
                      <a:pt x="324" y="891"/>
                      <a:pt x="324" y="891"/>
                      <a:pt x="324" y="891"/>
                    </a:cubicBezTo>
                    <a:cubicBezTo>
                      <a:pt x="324" y="81"/>
                      <a:pt x="324" y="81"/>
                      <a:pt x="324" y="81"/>
                    </a:cubicBezTo>
                    <a:cubicBezTo>
                      <a:pt x="972" y="81"/>
                      <a:pt x="972" y="81"/>
                      <a:pt x="972" y="81"/>
                    </a:cubicBezTo>
                    <a:cubicBezTo>
                      <a:pt x="972" y="891"/>
                      <a:pt x="972" y="891"/>
                      <a:pt x="972" y="891"/>
                    </a:cubicBezTo>
                    <a:close/>
                    <a:moveTo>
                      <a:pt x="1215" y="850"/>
                    </a:moveTo>
                    <a:cubicBezTo>
                      <a:pt x="1215" y="873"/>
                      <a:pt x="1198" y="891"/>
                      <a:pt x="1174" y="891"/>
                    </a:cubicBezTo>
                    <a:cubicBezTo>
                      <a:pt x="1094" y="891"/>
                      <a:pt x="1094" y="891"/>
                      <a:pt x="1094" y="891"/>
                    </a:cubicBezTo>
                    <a:cubicBezTo>
                      <a:pt x="1071" y="891"/>
                      <a:pt x="1053" y="874"/>
                      <a:pt x="1053" y="850"/>
                    </a:cubicBezTo>
                    <a:cubicBezTo>
                      <a:pt x="1053" y="770"/>
                      <a:pt x="1053" y="770"/>
                      <a:pt x="1053" y="770"/>
                    </a:cubicBezTo>
                    <a:cubicBezTo>
                      <a:pt x="1053" y="747"/>
                      <a:pt x="1070" y="729"/>
                      <a:pt x="1094" y="729"/>
                    </a:cubicBezTo>
                    <a:cubicBezTo>
                      <a:pt x="1174" y="729"/>
                      <a:pt x="1174" y="729"/>
                      <a:pt x="1174" y="729"/>
                    </a:cubicBezTo>
                    <a:cubicBezTo>
                      <a:pt x="1197" y="729"/>
                      <a:pt x="1215" y="746"/>
                      <a:pt x="1215" y="770"/>
                    </a:cubicBezTo>
                    <a:cubicBezTo>
                      <a:pt x="1215" y="850"/>
                      <a:pt x="1215" y="850"/>
                      <a:pt x="1215" y="850"/>
                    </a:cubicBezTo>
                    <a:close/>
                    <a:moveTo>
                      <a:pt x="1215" y="526"/>
                    </a:moveTo>
                    <a:cubicBezTo>
                      <a:pt x="1215" y="549"/>
                      <a:pt x="1198" y="567"/>
                      <a:pt x="1174" y="567"/>
                    </a:cubicBezTo>
                    <a:cubicBezTo>
                      <a:pt x="1094" y="567"/>
                      <a:pt x="1094" y="567"/>
                      <a:pt x="1094" y="567"/>
                    </a:cubicBezTo>
                    <a:cubicBezTo>
                      <a:pt x="1071" y="567"/>
                      <a:pt x="1053" y="550"/>
                      <a:pt x="1053" y="526"/>
                    </a:cubicBezTo>
                    <a:cubicBezTo>
                      <a:pt x="1053" y="446"/>
                      <a:pt x="1053" y="446"/>
                      <a:pt x="1053" y="446"/>
                    </a:cubicBezTo>
                    <a:cubicBezTo>
                      <a:pt x="1053" y="423"/>
                      <a:pt x="1070" y="405"/>
                      <a:pt x="1094" y="405"/>
                    </a:cubicBezTo>
                    <a:cubicBezTo>
                      <a:pt x="1174" y="405"/>
                      <a:pt x="1174" y="405"/>
                      <a:pt x="1174" y="405"/>
                    </a:cubicBezTo>
                    <a:cubicBezTo>
                      <a:pt x="1197" y="405"/>
                      <a:pt x="1215" y="422"/>
                      <a:pt x="1215" y="446"/>
                    </a:cubicBezTo>
                    <a:cubicBezTo>
                      <a:pt x="1215" y="526"/>
                      <a:pt x="1215" y="526"/>
                      <a:pt x="1215" y="526"/>
                    </a:cubicBezTo>
                    <a:close/>
                    <a:moveTo>
                      <a:pt x="1215" y="202"/>
                    </a:moveTo>
                    <a:cubicBezTo>
                      <a:pt x="1215" y="225"/>
                      <a:pt x="1198" y="243"/>
                      <a:pt x="1174" y="243"/>
                    </a:cubicBezTo>
                    <a:cubicBezTo>
                      <a:pt x="1094" y="243"/>
                      <a:pt x="1094" y="243"/>
                      <a:pt x="1094" y="243"/>
                    </a:cubicBezTo>
                    <a:cubicBezTo>
                      <a:pt x="1071" y="243"/>
                      <a:pt x="1053" y="226"/>
                      <a:pt x="1053" y="202"/>
                    </a:cubicBezTo>
                    <a:cubicBezTo>
                      <a:pt x="1053" y="122"/>
                      <a:pt x="1053" y="122"/>
                      <a:pt x="1053" y="122"/>
                    </a:cubicBezTo>
                    <a:cubicBezTo>
                      <a:pt x="1053" y="99"/>
                      <a:pt x="1070" y="81"/>
                      <a:pt x="1094" y="81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97" y="81"/>
                      <a:pt x="1215" y="98"/>
                      <a:pt x="1215" y="122"/>
                    </a:cubicBezTo>
                    <a:cubicBezTo>
                      <a:pt x="1215" y="202"/>
                      <a:pt x="1215" y="202"/>
                      <a:pt x="1215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86788" y="1397429"/>
            <a:ext cx="7581113" cy="2830505"/>
            <a:chOff x="1049050" y="2313863"/>
            <a:chExt cx="10108150" cy="3774005"/>
          </a:xfrm>
        </p:grpSpPr>
        <p:sp>
          <p:nvSpPr>
            <p:cNvPr id="13" name="文本框 68"/>
            <p:cNvSpPr txBox="1"/>
            <p:nvPr/>
          </p:nvSpPr>
          <p:spPr>
            <a:xfrm>
              <a:off x="1049050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accent3"/>
                  </a:solidFill>
                </a:rPr>
                <a:t>因材施教</a:t>
              </a:r>
            </a:p>
          </p:txBody>
        </p:sp>
        <p:sp>
          <p:nvSpPr>
            <p:cNvPr id="14" name="文本框 69"/>
            <p:cNvSpPr txBox="1"/>
            <p:nvPr/>
          </p:nvSpPr>
          <p:spPr>
            <a:xfrm>
              <a:off x="1049050" y="2590226"/>
              <a:ext cx="2963330" cy="706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zh-CN" altLang="en-US" sz="900" dirty="0"/>
                <a:t>传统教学方法需要教师对所有学生统一教学，无法满足适应性教学的目的，个性化学习和智能化学习路径急需实现。</a:t>
              </a:r>
            </a:p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endParaRPr lang="zh-CN" altLang="en-US" sz="900" dirty="0"/>
            </a:p>
          </p:txBody>
        </p:sp>
        <p:sp>
          <p:nvSpPr>
            <p:cNvPr id="15" name="文本框 70"/>
            <p:cNvSpPr txBox="1"/>
            <p:nvPr/>
          </p:nvSpPr>
          <p:spPr>
            <a:xfrm>
              <a:off x="1049050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accent3"/>
                  </a:solidFill>
                </a:rPr>
                <a:t>师资培训</a:t>
              </a:r>
            </a:p>
          </p:txBody>
        </p:sp>
        <p:sp>
          <p:nvSpPr>
            <p:cNvPr id="16" name="文本框 71"/>
            <p:cNvSpPr txBox="1"/>
            <p:nvPr/>
          </p:nvSpPr>
          <p:spPr>
            <a:xfrm>
              <a:off x="1049050" y="5207330"/>
              <a:ext cx="2963330" cy="784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r">
                <a:lnSpc>
                  <a:spcPct val="140000"/>
                </a:lnSpc>
                <a:buSzPct val="25000"/>
                <a:defRPr/>
              </a:pPr>
              <a:r>
                <a:rPr lang="zh-CN" altLang="en-US" sz="900" dirty="0"/>
                <a:t>不同于传统教育，现在对老师的需求已经转变为复合式的，仅仅按照课程标准，讲解某本教材已经远远不够。</a:t>
              </a:r>
            </a:p>
          </p:txBody>
        </p:sp>
        <p:sp>
          <p:nvSpPr>
            <p:cNvPr id="17" name="文本框 72"/>
            <p:cNvSpPr txBox="1"/>
            <p:nvPr/>
          </p:nvSpPr>
          <p:spPr>
            <a:xfrm>
              <a:off x="1049050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accent1"/>
                  </a:solidFill>
                </a:rPr>
                <a:t>教学内容</a:t>
              </a:r>
            </a:p>
          </p:txBody>
        </p:sp>
        <p:sp>
          <p:nvSpPr>
            <p:cNvPr id="18" name="文本框 73"/>
            <p:cNvSpPr txBox="1"/>
            <p:nvPr/>
          </p:nvSpPr>
          <p:spPr>
            <a:xfrm>
              <a:off x="1049050" y="3892735"/>
              <a:ext cx="2353363" cy="6991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r">
                <a:lnSpc>
                  <a:spcPct val="120000"/>
                </a:lnSpc>
                <a:buSzPct val="25000"/>
                <a:defRPr/>
              </a:pPr>
              <a:r>
                <a:rPr lang="zh-CN" altLang="en-US" sz="900" dirty="0"/>
                <a:t>生态体系庞大复杂，知识点众多，并且技术发展日新月异，导致课程设计花费时间。</a:t>
              </a:r>
            </a:p>
          </p:txBody>
        </p:sp>
        <p:sp>
          <p:nvSpPr>
            <p:cNvPr id="19" name="文本框 74"/>
            <p:cNvSpPr txBox="1"/>
            <p:nvPr/>
          </p:nvSpPr>
          <p:spPr>
            <a:xfrm>
              <a:off x="8179619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accent1"/>
                  </a:solidFill>
                </a:rPr>
                <a:t>考试检测</a:t>
              </a:r>
            </a:p>
          </p:txBody>
        </p:sp>
        <p:sp>
          <p:nvSpPr>
            <p:cNvPr id="20" name="文本框 75"/>
            <p:cNvSpPr txBox="1"/>
            <p:nvPr/>
          </p:nvSpPr>
          <p:spPr>
            <a:xfrm>
              <a:off x="8179619" y="2590226"/>
              <a:ext cx="2963330" cy="8674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lang="zh-CN" altLang="en-US" sz="900" dirty="0"/>
                <a:t>大数据学习需要配套试题来检测教学效果和学生薄弱点，而其来源种类繁杂、与教学联系不紧密、试题重复等问题尚未解决。</a:t>
              </a:r>
            </a:p>
          </p:txBody>
        </p:sp>
        <p:sp>
          <p:nvSpPr>
            <p:cNvPr id="21" name="文本框 76"/>
            <p:cNvSpPr txBox="1"/>
            <p:nvPr/>
          </p:nvSpPr>
          <p:spPr>
            <a:xfrm>
              <a:off x="8179619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lvl="0">
                <a:buSzPct val="25000"/>
              </a:pPr>
              <a:r>
                <a:rPr lang="zh-CN" altLang="en-US" sz="1400" b="1" dirty="0">
                  <a:solidFill>
                    <a:schemeClr val="accent1"/>
                  </a:solidFill>
                </a:rPr>
                <a:t>课程体系与实际需求脱节</a:t>
              </a:r>
            </a:p>
          </p:txBody>
        </p:sp>
        <p:sp>
          <p:nvSpPr>
            <p:cNvPr id="22" name="文本框 77"/>
            <p:cNvSpPr txBox="1"/>
            <p:nvPr/>
          </p:nvSpPr>
          <p:spPr>
            <a:xfrm>
              <a:off x="8179619" y="5207330"/>
              <a:ext cx="2963330" cy="8805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buSzPct val="25000"/>
                <a:buNone/>
                <a:defRPr/>
              </a:pPr>
              <a:r>
                <a:rPr lang="zh-CN" altLang="en-US" sz="900" dirty="0"/>
                <a:t>大数据教学课与课之间联系不紧密，课程体系未完善。并且专业课程设置的教学内容与职业技能需求不匹配。</a:t>
              </a:r>
            </a:p>
            <a:p>
              <a:pPr marL="0" marR="0" lvl="0" indent="0">
                <a:lnSpc>
                  <a:spcPct val="150000"/>
                </a:lnSpc>
                <a:buSzPct val="25000"/>
                <a:buNone/>
                <a:defRPr/>
              </a:pPr>
              <a:endParaRPr lang="zh-CN" altLang="en-US" sz="900" dirty="0"/>
            </a:p>
          </p:txBody>
        </p:sp>
        <p:sp>
          <p:nvSpPr>
            <p:cNvPr id="23" name="文本框 78"/>
            <p:cNvSpPr txBox="1"/>
            <p:nvPr/>
          </p:nvSpPr>
          <p:spPr>
            <a:xfrm>
              <a:off x="8803837" y="3616372"/>
              <a:ext cx="2353363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accent3"/>
                  </a:solidFill>
                </a:rPr>
                <a:t>实训项目</a:t>
              </a:r>
            </a:p>
          </p:txBody>
        </p:sp>
        <p:sp>
          <p:nvSpPr>
            <p:cNvPr id="24" name="文本框 79"/>
            <p:cNvSpPr txBox="1"/>
            <p:nvPr/>
          </p:nvSpPr>
          <p:spPr>
            <a:xfrm>
              <a:off x="8803837" y="3892735"/>
              <a:ext cx="2353363" cy="790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lang="zh-CN" altLang="en-US" sz="900" dirty="0"/>
                <a:t>市场上缺乏大数据、数据分析、数据挖掘理论知识与实际应用相结合的实战项目。</a:t>
              </a:r>
            </a:p>
          </p:txBody>
        </p:sp>
      </p:grpSp>
      <p:sp>
        <p:nvSpPr>
          <p:cNvPr id="51" name="PA-文本框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06898" y="299125"/>
            <a:ext cx="407047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大数据教学面临问题</a:t>
            </a:r>
          </a:p>
        </p:txBody>
      </p:sp>
    </p:spTree>
    <p:extLst>
      <p:ext uri="{BB962C8B-B14F-4D97-AF65-F5344CB8AC3E}">
        <p14:creationId xmlns:p14="http://schemas.microsoft.com/office/powerpoint/2010/main" val="35384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467918" y="393601"/>
            <a:ext cx="403244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传统教学</a:t>
            </a:r>
            <a:r>
              <a:rPr lang="en-US" altLang="zh-CN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1+N</a:t>
            </a:r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5" name="Freeform 19"/>
          <p:cNvSpPr>
            <a:spLocks noEditPoints="1"/>
          </p:cNvSpPr>
          <p:nvPr/>
        </p:nvSpPr>
        <p:spPr bwMode="auto">
          <a:xfrm rot="5400000">
            <a:off x="2032995" y="1434725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rgbClr val="326E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26E84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1817" y="1330318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387240" y="1294768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SzPct val="25000"/>
              </a:pPr>
              <a:r>
                <a:rPr lang="en-US" altLang="zh-CN" sz="2000" b="1" dirty="0">
                  <a:solidFill>
                    <a:schemeClr val="accent3"/>
                  </a:solidFill>
                  <a:latin typeface="Calibri" pitchFamily="34" charset="0"/>
                  <a:ea typeface="宋体" charset="-122"/>
                </a:rPr>
                <a:t>1</a:t>
              </a:r>
              <a:r>
                <a:rPr lang="zh-CN" altLang="en-US" sz="2000" b="1" dirty="0">
                  <a:solidFill>
                    <a:schemeClr val="accent3"/>
                  </a:solidFill>
                  <a:latin typeface="Calibri" pitchFamily="34" charset="0"/>
                  <a:ea typeface="宋体" charset="-122"/>
                </a:rPr>
                <a:t>门课程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76750" y="1299727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SzPct val="25000"/>
              </a:pPr>
              <a:r>
                <a:rPr lang="en-US" altLang="zh-CN" sz="2000" b="1" dirty="0">
                  <a:solidFill>
                    <a:schemeClr val="accent3"/>
                  </a:solidFill>
                  <a:latin typeface="Calibri" pitchFamily="34" charset="0"/>
                  <a:ea typeface="宋体" charset="-122"/>
                </a:rPr>
                <a:t>N </a:t>
              </a:r>
              <a:r>
                <a:rPr lang="zh-CN" altLang="en-US" sz="2000" b="1" dirty="0">
                  <a:solidFill>
                    <a:schemeClr val="accent3"/>
                  </a:solidFill>
                  <a:latin typeface="Calibri" pitchFamily="34" charset="0"/>
                  <a:ea typeface="宋体" charset="-122"/>
                </a:rPr>
                <a:t>位学生</a:t>
              </a:r>
            </a:p>
          </p:txBody>
        </p:sp>
      </p:grpSp>
      <p:sp>
        <p:nvSpPr>
          <p:cNvPr id="16" name="TextBox 20"/>
          <p:cNvSpPr txBox="1"/>
          <p:nvPr/>
        </p:nvSpPr>
        <p:spPr>
          <a:xfrm>
            <a:off x="136917" y="2057025"/>
            <a:ext cx="2002605" cy="171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位主讲教授（或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个教师团队）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11960" y="1059582"/>
            <a:ext cx="4879114" cy="3715880"/>
            <a:chOff x="4117091" y="1138170"/>
            <a:chExt cx="4879114" cy="3715880"/>
          </a:xfrm>
        </p:grpSpPr>
        <p:sp>
          <p:nvSpPr>
            <p:cNvPr id="34" name="云形标注 3">
              <a:extLst>
                <a:ext uri="{FF2B5EF4-FFF2-40B4-BE49-F238E27FC236}">
                  <a16:creationId xmlns:a16="http://schemas.microsoft.com/office/drawing/2014/main" id="{46D85D01-4CF0-4B12-84BE-2917CC08F874}"/>
                </a:ext>
              </a:extLst>
            </p:cNvPr>
            <p:cNvSpPr/>
            <p:nvPr/>
          </p:nvSpPr>
          <p:spPr>
            <a:xfrm>
              <a:off x="4860012" y="1580693"/>
              <a:ext cx="3668243" cy="1455967"/>
            </a:xfrm>
            <a:prstGeom prst="cloudCallout">
              <a:avLst>
                <a:gd name="adj1" fmla="val -536"/>
                <a:gd name="adj2" fmla="val 25223"/>
              </a:avLst>
            </a:prstGeom>
            <a:solidFill>
              <a:srgbClr val="D6FED6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00"/>
                </a:solidFill>
              </a:endParaRPr>
            </a:p>
          </p:txBody>
        </p:sp>
        <p:grpSp>
          <p:nvGrpSpPr>
            <p:cNvPr id="35" name="组合 8">
              <a:extLst>
                <a:ext uri="{FF2B5EF4-FFF2-40B4-BE49-F238E27FC236}">
                  <a16:creationId xmlns:a16="http://schemas.microsoft.com/office/drawing/2014/main" id="{1B48FE8B-53BA-4F42-8180-8E312DA53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983" y="1606729"/>
              <a:ext cx="2906336" cy="1351868"/>
              <a:chOff x="3419872" y="116632"/>
              <a:chExt cx="3360751" cy="2232248"/>
            </a:xfrm>
          </p:grpSpPr>
          <p:pic>
            <p:nvPicPr>
              <p:cNvPr id="36" name="图片 4">
                <a:extLst>
                  <a:ext uri="{FF2B5EF4-FFF2-40B4-BE49-F238E27FC236}">
                    <a16:creationId xmlns:a16="http://schemas.microsoft.com/office/drawing/2014/main" id="{20303214-966C-4CA8-84A3-76E3B711C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16632"/>
                <a:ext cx="3360751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D83C2A3-A88C-4071-A901-8EA6B6E8A8EA}"/>
                  </a:ext>
                </a:extLst>
              </p:cNvPr>
              <p:cNvSpPr txBox="1"/>
              <p:nvPr/>
            </p:nvSpPr>
            <p:spPr>
              <a:xfrm>
                <a:off x="5304087" y="227892"/>
                <a:ext cx="751094" cy="6098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800" b="1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课堂</a:t>
                </a:r>
              </a:p>
            </p:txBody>
          </p:sp>
        </p:grpSp>
        <p:grpSp>
          <p:nvGrpSpPr>
            <p:cNvPr id="38" name="组合 27">
              <a:extLst>
                <a:ext uri="{FF2B5EF4-FFF2-40B4-BE49-F238E27FC236}">
                  <a16:creationId xmlns:a16="http://schemas.microsoft.com/office/drawing/2014/main" id="{622D2E94-B619-4E52-B11E-1683BE2DB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7091" y="2307263"/>
              <a:ext cx="4879114" cy="2546787"/>
              <a:chOff x="972920" y="3150269"/>
              <a:chExt cx="8029388" cy="3640123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7AD596-B051-4391-A37E-B7645CDF4EC8}"/>
                  </a:ext>
                </a:extLst>
              </p:cNvPr>
              <p:cNvSpPr txBox="1"/>
              <p:nvPr/>
            </p:nvSpPr>
            <p:spPr>
              <a:xfrm rot="19443683">
                <a:off x="2395439" y="3897268"/>
                <a:ext cx="1179517" cy="8358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加入课程</a:t>
                </a:r>
              </a:p>
            </p:txBody>
          </p:sp>
          <p:grpSp>
            <p:nvGrpSpPr>
              <p:cNvPr id="40" name="组合 16">
                <a:extLst>
                  <a:ext uri="{FF2B5EF4-FFF2-40B4-BE49-F238E27FC236}">
                    <a16:creationId xmlns:a16="http://schemas.microsoft.com/office/drawing/2014/main" id="{1D097493-576B-4C2E-A6EF-4A804C7CB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2920" y="3150269"/>
                <a:ext cx="8029388" cy="3640123"/>
                <a:chOff x="972920" y="3150269"/>
                <a:chExt cx="8029388" cy="3640123"/>
              </a:xfrm>
            </p:grpSpPr>
            <p:pic>
              <p:nvPicPr>
                <p:cNvPr id="41" name="图片 33">
                  <a:extLst>
                    <a:ext uri="{FF2B5EF4-FFF2-40B4-BE49-F238E27FC236}">
                      <a16:creationId xmlns:a16="http://schemas.microsoft.com/office/drawing/2014/main" id="{EE6A90FF-38CB-4ADC-9B4D-8FBBE0F482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9234" y="5188804"/>
                  <a:ext cx="1168401" cy="1582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右箭头 10">
                  <a:extLst>
                    <a:ext uri="{FF2B5EF4-FFF2-40B4-BE49-F238E27FC236}">
                      <a16:creationId xmlns:a16="http://schemas.microsoft.com/office/drawing/2014/main" id="{A424BC17-A132-4749-9AEA-80863356FEEC}"/>
                    </a:ext>
                  </a:extLst>
                </p:cNvPr>
                <p:cNvSpPr/>
                <p:nvPr/>
              </p:nvSpPr>
              <p:spPr>
                <a:xfrm rot="20672740">
                  <a:off x="2173375" y="3893523"/>
                  <a:ext cx="975001" cy="202515"/>
                </a:xfrm>
                <a:prstGeom prst="rightArrow">
                  <a:avLst>
                    <a:gd name="adj1" fmla="val 50000"/>
                    <a:gd name="adj2" fmla="val 5074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3" name="右箭头 9">
                  <a:extLst>
                    <a:ext uri="{FF2B5EF4-FFF2-40B4-BE49-F238E27FC236}">
                      <a16:creationId xmlns:a16="http://schemas.microsoft.com/office/drawing/2014/main" id="{AB7C60F4-81C1-41EE-8348-B0A4E79D5D00}"/>
                    </a:ext>
                  </a:extLst>
                </p:cNvPr>
                <p:cNvSpPr/>
                <p:nvPr/>
              </p:nvSpPr>
              <p:spPr>
                <a:xfrm rot="18895831">
                  <a:off x="2814244" y="4479605"/>
                  <a:ext cx="1154152" cy="276447"/>
                </a:xfrm>
                <a:prstGeom prst="rightArrow">
                  <a:avLst>
                    <a:gd name="adj1" fmla="val 50000"/>
                    <a:gd name="adj2" fmla="val 5074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pic>
              <p:nvPicPr>
                <p:cNvPr id="44" name="图片 17">
                  <a:extLst>
                    <a:ext uri="{FF2B5EF4-FFF2-40B4-BE49-F238E27FC236}">
                      <a16:creationId xmlns:a16="http://schemas.microsoft.com/office/drawing/2014/main" id="{7CE9C31D-B65E-42D3-B769-4F4923D1F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2920" y="3150269"/>
                  <a:ext cx="1168400" cy="1582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右箭头 18">
                  <a:extLst>
                    <a:ext uri="{FF2B5EF4-FFF2-40B4-BE49-F238E27FC236}">
                      <a16:creationId xmlns:a16="http://schemas.microsoft.com/office/drawing/2014/main" id="{6BD9AAE5-2F8B-4C6A-8C3B-D216CEF515F3}"/>
                    </a:ext>
                  </a:extLst>
                </p:cNvPr>
                <p:cNvSpPr/>
                <p:nvPr/>
              </p:nvSpPr>
              <p:spPr>
                <a:xfrm rot="13964390">
                  <a:off x="5908862" y="4370304"/>
                  <a:ext cx="1042617" cy="283810"/>
                </a:xfrm>
                <a:prstGeom prst="rightArrow">
                  <a:avLst>
                    <a:gd name="adj1" fmla="val 50000"/>
                    <a:gd name="adj2" fmla="val 5074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008BB469-4FBB-480B-8F38-0B6EBC62AF24}"/>
                    </a:ext>
                  </a:extLst>
                </p:cNvPr>
                <p:cNvSpPr txBox="1"/>
                <p:nvPr/>
              </p:nvSpPr>
              <p:spPr>
                <a:xfrm rot="2547628">
                  <a:off x="6287801" y="3936983"/>
                  <a:ext cx="1449464" cy="83581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>
                  <a:spAutoFit/>
                </a:bodyPr>
                <a:lstStyle/>
                <a:p>
                  <a:pPr algn="r">
                    <a:defRPr/>
                  </a:pPr>
                  <a:r>
                    <a:rPr lang="zh-CN" altLang="en-US" sz="1600" b="1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rPr>
                    <a:t>多人</a:t>
                  </a:r>
                  <a:endParaRPr lang="en-US" altLang="zh-CN" sz="1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endParaRPr>
                </a:p>
                <a:p>
                  <a:pPr algn="r">
                    <a:defRPr/>
                  </a:pPr>
                  <a:r>
                    <a:rPr lang="zh-CN" altLang="en-US" sz="1600" b="1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rPr>
                    <a:t>学习</a:t>
                  </a:r>
                </a:p>
              </p:txBody>
            </p:sp>
            <p:pic>
              <p:nvPicPr>
                <p:cNvPr id="47" name="图片 29">
                  <a:extLst>
                    <a:ext uri="{FF2B5EF4-FFF2-40B4-BE49-F238E27FC236}">
                      <a16:creationId xmlns:a16="http://schemas.microsoft.com/office/drawing/2014/main" id="{CAC2C445-4AD3-4753-946C-6EC49B5CFE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3448" y="4996663"/>
                  <a:ext cx="1168401" cy="1582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图片 31">
                  <a:extLst>
                    <a:ext uri="{FF2B5EF4-FFF2-40B4-BE49-F238E27FC236}">
                      <a16:creationId xmlns:a16="http://schemas.microsoft.com/office/drawing/2014/main" id="{D0D10AD9-28F3-48E1-A797-2B4AB4F74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3907" y="3782115"/>
                  <a:ext cx="1168401" cy="15827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图片 32">
                  <a:extLst>
                    <a:ext uri="{FF2B5EF4-FFF2-40B4-BE49-F238E27FC236}">
                      <a16:creationId xmlns:a16="http://schemas.microsoft.com/office/drawing/2014/main" id="{CFF89849-7E08-49E8-BC7F-C43CB1142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0360" y="5207654"/>
                  <a:ext cx="1168401" cy="1582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" name="右箭头 34">
                  <a:extLst>
                    <a:ext uri="{FF2B5EF4-FFF2-40B4-BE49-F238E27FC236}">
                      <a16:creationId xmlns:a16="http://schemas.microsoft.com/office/drawing/2014/main" id="{E6510D7B-D619-4307-9444-0D98104C257A}"/>
                    </a:ext>
                  </a:extLst>
                </p:cNvPr>
                <p:cNvSpPr/>
                <p:nvPr/>
              </p:nvSpPr>
              <p:spPr>
                <a:xfrm rot="16200000">
                  <a:off x="4570306" y="4416886"/>
                  <a:ext cx="651279" cy="287262"/>
                </a:xfrm>
                <a:prstGeom prst="rightArrow">
                  <a:avLst>
                    <a:gd name="adj1" fmla="val 50000"/>
                    <a:gd name="adj2" fmla="val 5074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1" name="右箭头 36">
                  <a:extLst>
                    <a:ext uri="{FF2B5EF4-FFF2-40B4-BE49-F238E27FC236}">
                      <a16:creationId xmlns:a16="http://schemas.microsoft.com/office/drawing/2014/main" id="{72F4077F-AE8E-4EBF-A9C8-78109EE5FDA6}"/>
                    </a:ext>
                  </a:extLst>
                </p:cNvPr>
                <p:cNvSpPr/>
                <p:nvPr/>
              </p:nvSpPr>
              <p:spPr>
                <a:xfrm rot="12224344">
                  <a:off x="7129471" y="3729336"/>
                  <a:ext cx="604152" cy="228985"/>
                </a:xfrm>
                <a:prstGeom prst="rightArrow">
                  <a:avLst>
                    <a:gd name="adj1" fmla="val 50000"/>
                    <a:gd name="adj2" fmla="val 5074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52" name="TextBox 3">
              <a:extLst>
                <a:ext uri="{FF2B5EF4-FFF2-40B4-BE49-F238E27FC236}">
                  <a16:creationId xmlns:a16="http://schemas.microsoft.com/office/drawing/2014/main" id="{645C2944-B9F2-44F3-B6B4-50504624C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7994" y="1138170"/>
              <a:ext cx="4954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kumimoji="1" sz="32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kumimoji="1" sz="28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»"/>
                <a:defRPr kumimoji="1" sz="24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charset="2"/>
                <a:buChar char="l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B050"/>
                  </a:solidFill>
                  <a:latin typeface="Verdana" panose="020B0604030504040204" pitchFamily="34" charset="0"/>
                </a:rPr>
                <a:t>1</a:t>
              </a:r>
              <a:endParaRPr lang="zh-CN" altLang="en-US" b="1" dirty="0">
                <a:solidFill>
                  <a:srgbClr val="00B05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BF449969-C410-48E7-B72F-5880D1758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840" y="4075442"/>
              <a:ext cx="5508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kumimoji="1" sz="32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kumimoji="1" sz="28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»"/>
                <a:defRPr kumimoji="1" sz="24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charset="2"/>
                <a:buChar char="l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B050"/>
                  </a:solidFill>
                  <a:latin typeface="Verdana" panose="020B0604030504040204" pitchFamily="34" charset="0"/>
                </a:rPr>
                <a:t>N</a:t>
              </a:r>
              <a:endParaRPr lang="zh-CN" altLang="en-US" b="1" dirty="0">
                <a:solidFill>
                  <a:srgbClr val="00B050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06369" y="2988960"/>
            <a:ext cx="2507187" cy="1887046"/>
            <a:chOff x="3099415" y="2125721"/>
            <a:chExt cx="1186577" cy="1464486"/>
          </a:xfrm>
        </p:grpSpPr>
        <p:sp>
          <p:nvSpPr>
            <p:cNvPr id="55" name="Rectangle: Rounded Corners 19"/>
            <p:cNvSpPr/>
            <p:nvPr/>
          </p:nvSpPr>
          <p:spPr>
            <a:xfrm>
              <a:off x="3099415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56" name="Freeform: Shape 9"/>
            <p:cNvSpPr/>
            <p:nvPr/>
          </p:nvSpPr>
          <p:spPr>
            <a:xfrm>
              <a:off x="3309663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7" name="Group 26"/>
            <p:cNvGrpSpPr/>
            <p:nvPr/>
          </p:nvGrpSpPr>
          <p:grpSpPr>
            <a:xfrm>
              <a:off x="3099415" y="2125724"/>
              <a:ext cx="1186577" cy="1464483"/>
              <a:chOff x="4886324" y="2414406"/>
              <a:chExt cx="7305675" cy="1360668"/>
            </a:xfrm>
          </p:grpSpPr>
          <p:sp>
            <p:nvSpPr>
              <p:cNvPr id="58" name="Rectangle 27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1+N</a:t>
                </a:r>
                <a:r>
                  <a:rPr lang="zh-CN" altLang="en-US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模式</a:t>
                </a:r>
              </a:p>
            </p:txBody>
          </p:sp>
          <p:sp>
            <p:nvSpPr>
              <p:cNvPr id="59" name="Rectangle 28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“</a:t>
                </a: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</a:rPr>
                  <a:t>1+N</a:t>
                </a: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模式”主要依靠授课者通过传统线下授课形式完成对于大规模</a:t>
                </a: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</a:rPr>
                  <a:t>N</a:t>
                </a: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个学生的课程授课。</a:t>
                </a:r>
                <a:endParaRPr lang="en-US" altLang="zh-CN" sz="1050" dirty="0">
                  <a:solidFill>
                    <a:schemeClr val="bg1">
                      <a:lumMod val="100000"/>
                    </a:schemeClr>
                  </a:solidFill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>
                        <a:lumMod val="100000"/>
                      </a:schemeClr>
                    </a:solidFill>
                  </a:rPr>
                  <a:t>受限于传统课堂和不同个人空闲时间不同，传统教学已逐渐不适应。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7387183"/>
      </p:ext>
    </p:extLst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D8F301B-6B9E-4F12-A79E-DC01D33C0E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0"/>
          <a:stretch/>
        </p:blipFill>
        <p:spPr>
          <a:xfrm>
            <a:off x="0" y="-15520"/>
            <a:ext cx="9159199" cy="10595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DE79F3-E2AA-4DCF-8F29-06EACDA715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/>
        </p:blipFill>
        <p:spPr>
          <a:xfrm>
            <a:off x="-15200" y="4096433"/>
            <a:ext cx="9159199" cy="104706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4D81FD2-4536-4F6F-AD8D-B3F3DB996A4E}"/>
              </a:ext>
            </a:extLst>
          </p:cNvPr>
          <p:cNvSpPr/>
          <p:nvPr/>
        </p:nvSpPr>
        <p:spPr>
          <a:xfrm>
            <a:off x="2339752" y="2125597"/>
            <a:ext cx="1307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326E84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6600" spc="300" dirty="0">
              <a:solidFill>
                <a:srgbClr val="326E8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E4CD9151-14E4-4235-8AA6-31A6BE8E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698" y="2371819"/>
            <a:ext cx="53371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平台优势</a:t>
            </a: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32823" y="1868632"/>
            <a:ext cx="4708011" cy="2484929"/>
            <a:chOff x="1405664" y="1995639"/>
            <a:chExt cx="6277348" cy="3313238"/>
          </a:xfrm>
        </p:grpSpPr>
        <p:sp>
          <p:nvSpPr>
            <p:cNvPr id="22" name="Rectangle: Rounded Corners 16"/>
            <p:cNvSpPr/>
            <p:nvPr/>
          </p:nvSpPr>
          <p:spPr>
            <a:xfrm>
              <a:off x="2946865" y="2833446"/>
              <a:ext cx="3663014" cy="827229"/>
            </a:xfrm>
            <a:prstGeom prst="roundRect">
              <a:avLst>
                <a:gd name="adj" fmla="val 50000"/>
              </a:avLst>
            </a:prstGeom>
            <a:solidFill>
              <a:srgbClr val="5B9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17"/>
            <p:cNvSpPr/>
            <p:nvPr/>
          </p:nvSpPr>
          <p:spPr>
            <a:xfrm>
              <a:off x="5901973" y="2950404"/>
              <a:ext cx="587602" cy="59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11"/>
            <p:cNvGrpSpPr/>
            <p:nvPr/>
          </p:nvGrpSpPr>
          <p:grpSpPr>
            <a:xfrm>
              <a:off x="6035547" y="3036138"/>
              <a:ext cx="361068" cy="361065"/>
              <a:chOff x="2522538" y="2108200"/>
              <a:chExt cx="376238" cy="376238"/>
            </a:xfrm>
            <a:solidFill>
              <a:schemeClr val="accent1"/>
            </a:solidFill>
          </p:grpSpPr>
          <p:sp>
            <p:nvSpPr>
              <p:cNvPr id="36" name="Freeform: Shape 12"/>
              <p:cNvSpPr>
                <a:spLocks/>
              </p:cNvSpPr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solidFill>
                <a:srgbClr val="5B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3"/>
              <p:cNvSpPr>
                <a:spLocks/>
              </p:cNvSpPr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solidFill>
                <a:srgbClr val="5B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4"/>
              <p:cNvSpPr>
                <a:spLocks/>
              </p:cNvSpPr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solidFill>
                <a:srgbClr val="5B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5"/>
              <p:cNvSpPr>
                <a:spLocks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solidFill>
                <a:srgbClr val="5B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: Rounded Corners 21"/>
            <p:cNvSpPr/>
            <p:nvPr/>
          </p:nvSpPr>
          <p:spPr>
            <a:xfrm>
              <a:off x="2572660" y="1995639"/>
              <a:ext cx="2849346" cy="839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22"/>
            <p:cNvSpPr/>
            <p:nvPr/>
          </p:nvSpPr>
          <p:spPr>
            <a:xfrm>
              <a:off x="4707267" y="2114349"/>
              <a:ext cx="587602" cy="592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0"/>
            <p:cNvSpPr>
              <a:spLocks/>
            </p:cNvSpPr>
            <p:nvPr/>
          </p:nvSpPr>
          <p:spPr bwMode="auto">
            <a:xfrm>
              <a:off x="4828767" y="2217633"/>
              <a:ext cx="376172" cy="380098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: Rounded Corners 26"/>
            <p:cNvSpPr/>
            <p:nvPr/>
          </p:nvSpPr>
          <p:spPr>
            <a:xfrm>
              <a:off x="2420262" y="3660107"/>
              <a:ext cx="5262750" cy="838376"/>
            </a:xfrm>
            <a:prstGeom prst="roundRect">
              <a:avLst>
                <a:gd name="adj" fmla="val 50000"/>
              </a:avLst>
            </a:prstGeom>
            <a:solidFill>
              <a:srgbClr val="326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27"/>
            <p:cNvSpPr/>
            <p:nvPr/>
          </p:nvSpPr>
          <p:spPr>
            <a:xfrm>
              <a:off x="6966648" y="3787598"/>
              <a:ext cx="587602" cy="59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5"/>
            <p:cNvSpPr>
              <a:spLocks noChangeAspect="1"/>
            </p:cNvSpPr>
            <p:nvPr/>
          </p:nvSpPr>
          <p:spPr bwMode="auto">
            <a:xfrm>
              <a:off x="7109587" y="3917611"/>
              <a:ext cx="295690" cy="353896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rgbClr val="326E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Rectangle 48"/>
            <p:cNvSpPr>
              <a:spLocks/>
            </p:cNvSpPr>
            <p:nvPr/>
          </p:nvSpPr>
          <p:spPr bwMode="auto">
            <a:xfrm>
              <a:off x="1405664" y="3660393"/>
              <a:ext cx="1868447" cy="8252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2" name="Rectangle 49"/>
            <p:cNvSpPr>
              <a:spLocks/>
            </p:cNvSpPr>
            <p:nvPr/>
          </p:nvSpPr>
          <p:spPr bwMode="auto">
            <a:xfrm>
              <a:off x="1405664" y="4485676"/>
              <a:ext cx="1868447" cy="8232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3" name="Rectangle 50"/>
            <p:cNvSpPr>
              <a:spLocks/>
            </p:cNvSpPr>
            <p:nvPr/>
          </p:nvSpPr>
          <p:spPr bwMode="auto">
            <a:xfrm>
              <a:off x="1405664" y="2825522"/>
              <a:ext cx="1868447" cy="8348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4" name="Rectangle 51"/>
            <p:cNvSpPr>
              <a:spLocks/>
            </p:cNvSpPr>
            <p:nvPr/>
          </p:nvSpPr>
          <p:spPr bwMode="auto">
            <a:xfrm>
              <a:off x="1405664" y="1999952"/>
              <a:ext cx="1868447" cy="8252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5" name="Rectangle 52"/>
            <p:cNvSpPr>
              <a:spLocks/>
            </p:cNvSpPr>
            <p:nvPr/>
          </p:nvSpPr>
          <p:spPr bwMode="auto">
            <a:xfrm>
              <a:off x="3457920" y="1999952"/>
              <a:ext cx="106376" cy="330892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2468" y="1054568"/>
            <a:ext cx="1672207" cy="3463410"/>
            <a:chOff x="1224038" y="1304764"/>
            <a:chExt cx="2229610" cy="4617880"/>
          </a:xfrm>
        </p:grpSpPr>
        <p:sp>
          <p:nvSpPr>
            <p:cNvPr id="10" name="Freeform: Shape 29"/>
            <p:cNvSpPr>
              <a:spLocks/>
            </p:cNvSpPr>
            <p:nvPr/>
          </p:nvSpPr>
          <p:spPr bwMode="auto">
            <a:xfrm>
              <a:off x="1224038" y="1304764"/>
              <a:ext cx="2229610" cy="4617880"/>
            </a:xfrm>
            <a:custGeom>
              <a:avLst/>
              <a:gdLst>
                <a:gd name="T0" fmla="*/ 852 w 852"/>
                <a:gd name="T1" fmla="*/ 1682 h 1768"/>
                <a:gd name="T2" fmla="*/ 766 w 852"/>
                <a:gd name="T3" fmla="*/ 1768 h 1768"/>
                <a:gd name="T4" fmla="*/ 86 w 852"/>
                <a:gd name="T5" fmla="*/ 1768 h 1768"/>
                <a:gd name="T6" fmla="*/ 0 w 852"/>
                <a:gd name="T7" fmla="*/ 1682 h 1768"/>
                <a:gd name="T8" fmla="*/ 0 w 852"/>
                <a:gd name="T9" fmla="*/ 86 h 1768"/>
                <a:gd name="T10" fmla="*/ 86 w 852"/>
                <a:gd name="T11" fmla="*/ 0 h 1768"/>
                <a:gd name="T12" fmla="*/ 766 w 852"/>
                <a:gd name="T13" fmla="*/ 0 h 1768"/>
                <a:gd name="T14" fmla="*/ 852 w 852"/>
                <a:gd name="T15" fmla="*/ 86 h 1768"/>
                <a:gd name="T16" fmla="*/ 852 w 852"/>
                <a:gd name="T17" fmla="*/ 168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0"/>
            <p:cNvSpPr>
              <a:spLocks/>
            </p:cNvSpPr>
            <p:nvPr/>
          </p:nvSpPr>
          <p:spPr bwMode="auto">
            <a:xfrm>
              <a:off x="1251178" y="1329816"/>
              <a:ext cx="2179507" cy="4569864"/>
            </a:xfrm>
            <a:custGeom>
              <a:avLst/>
              <a:gdLst>
                <a:gd name="T0" fmla="*/ 76 w 833"/>
                <a:gd name="T1" fmla="*/ 1750 h 1750"/>
                <a:gd name="T2" fmla="*/ 0 w 833"/>
                <a:gd name="T3" fmla="*/ 1673 h 1750"/>
                <a:gd name="T4" fmla="*/ 0 w 833"/>
                <a:gd name="T5" fmla="*/ 77 h 1750"/>
                <a:gd name="T6" fmla="*/ 76 w 833"/>
                <a:gd name="T7" fmla="*/ 0 h 1750"/>
                <a:gd name="T8" fmla="*/ 756 w 833"/>
                <a:gd name="T9" fmla="*/ 0 h 1750"/>
                <a:gd name="T10" fmla="*/ 833 w 833"/>
                <a:gd name="T11" fmla="*/ 77 h 1750"/>
                <a:gd name="T12" fmla="*/ 833 w 833"/>
                <a:gd name="T13" fmla="*/ 1673 h 1750"/>
                <a:gd name="T14" fmla="*/ 756 w 833"/>
                <a:gd name="T15" fmla="*/ 1750 h 1750"/>
                <a:gd name="T16" fmla="*/ 76 w 833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39"/>
            <p:cNvSpPr>
              <a:spLocks/>
            </p:cNvSpPr>
            <p:nvPr/>
          </p:nvSpPr>
          <p:spPr bwMode="auto">
            <a:xfrm>
              <a:off x="2336757" y="1549019"/>
              <a:ext cx="4175" cy="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41"/>
            <p:cNvSpPr>
              <a:spLocks/>
            </p:cNvSpPr>
            <p:nvPr/>
          </p:nvSpPr>
          <p:spPr bwMode="auto">
            <a:xfrm>
              <a:off x="2161394" y="5436223"/>
              <a:ext cx="354901" cy="3528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2"/>
            <p:cNvSpPr>
              <a:spLocks/>
            </p:cNvSpPr>
            <p:nvPr/>
          </p:nvSpPr>
          <p:spPr bwMode="auto">
            <a:xfrm>
              <a:off x="2257425" y="5532254"/>
              <a:ext cx="162836" cy="160750"/>
            </a:xfrm>
            <a:custGeom>
              <a:avLst/>
              <a:gdLst>
                <a:gd name="T0" fmla="*/ 62 w 62"/>
                <a:gd name="T1" fmla="*/ 42 h 61"/>
                <a:gd name="T2" fmla="*/ 42 w 62"/>
                <a:gd name="T3" fmla="*/ 61 h 61"/>
                <a:gd name="T4" fmla="*/ 20 w 62"/>
                <a:gd name="T5" fmla="*/ 61 h 61"/>
                <a:gd name="T6" fmla="*/ 0 w 62"/>
                <a:gd name="T7" fmla="*/ 42 h 61"/>
                <a:gd name="T8" fmla="*/ 0 w 62"/>
                <a:gd name="T9" fmla="*/ 20 h 61"/>
                <a:gd name="T10" fmla="*/ 20 w 62"/>
                <a:gd name="T11" fmla="*/ 0 h 61"/>
                <a:gd name="T12" fmla="*/ 42 w 62"/>
                <a:gd name="T13" fmla="*/ 0 h 61"/>
                <a:gd name="T14" fmla="*/ 62 w 62"/>
                <a:gd name="T15" fmla="*/ 20 h 61"/>
                <a:gd name="T16" fmla="*/ 62 w 62"/>
                <a:gd name="T17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43"/>
            <p:cNvSpPr>
              <a:spLocks/>
            </p:cNvSpPr>
            <p:nvPr/>
          </p:nvSpPr>
          <p:spPr bwMode="auto">
            <a:xfrm>
              <a:off x="1384788" y="1987426"/>
              <a:ext cx="1910200" cy="33423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6"/>
            <p:cNvSpPr>
              <a:spLocks/>
            </p:cNvSpPr>
            <p:nvPr/>
          </p:nvSpPr>
          <p:spPr bwMode="auto">
            <a:xfrm>
              <a:off x="2194796" y="1709768"/>
              <a:ext cx="350725" cy="39666"/>
            </a:xfrm>
            <a:custGeom>
              <a:avLst/>
              <a:gdLst>
                <a:gd name="T0" fmla="*/ 134 w 134"/>
                <a:gd name="T1" fmla="*/ 8 h 15"/>
                <a:gd name="T2" fmla="*/ 127 w 134"/>
                <a:gd name="T3" fmla="*/ 15 h 15"/>
                <a:gd name="T4" fmla="*/ 8 w 134"/>
                <a:gd name="T5" fmla="*/ 15 h 15"/>
                <a:gd name="T6" fmla="*/ 0 w 134"/>
                <a:gd name="T7" fmla="*/ 8 h 15"/>
                <a:gd name="T8" fmla="*/ 0 w 134"/>
                <a:gd name="T9" fmla="*/ 8 h 15"/>
                <a:gd name="T10" fmla="*/ 8 w 134"/>
                <a:gd name="T11" fmla="*/ 0 h 15"/>
                <a:gd name="T12" fmla="*/ 127 w 134"/>
                <a:gd name="T13" fmla="*/ 0 h 15"/>
                <a:gd name="T14" fmla="*/ 134 w 13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47"/>
            <p:cNvSpPr>
              <a:spLocks/>
            </p:cNvSpPr>
            <p:nvPr/>
          </p:nvSpPr>
          <p:spPr bwMode="auto">
            <a:xfrm>
              <a:off x="2040310" y="1699330"/>
              <a:ext cx="62630" cy="6263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TextBox 53"/>
          <p:cNvSpPr txBox="1"/>
          <p:nvPr/>
        </p:nvSpPr>
        <p:spPr>
          <a:xfrm>
            <a:off x="4198028" y="1955449"/>
            <a:ext cx="4378932" cy="542783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把大数据、数据分析挖掘等方面的知识一一细分成最基础的知识点，组成了完整科学的知识网络架构。</a:t>
            </a:r>
          </a:p>
        </p:txBody>
      </p:sp>
      <p:sp>
        <p:nvSpPr>
          <p:cNvPr id="7" name="TextBox 54"/>
          <p:cNvSpPr txBox="1"/>
          <p:nvPr/>
        </p:nvSpPr>
        <p:spPr>
          <a:xfrm>
            <a:off x="5111399" y="2561947"/>
            <a:ext cx="3465561" cy="542783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针对每一个知识点，都有专业讲师进行专门的视频讲解、专项练习和专题测试，确保学生理解掌握每一个知识点。</a:t>
            </a:r>
          </a:p>
        </p:txBody>
      </p:sp>
      <p:sp>
        <p:nvSpPr>
          <p:cNvPr id="8" name="TextBox 55"/>
          <p:cNvSpPr txBox="1"/>
          <p:nvPr/>
        </p:nvSpPr>
        <p:spPr>
          <a:xfrm>
            <a:off x="5894464" y="3237955"/>
            <a:ext cx="2682497" cy="542783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系统自动准确定位薄弱项，针对每个薄弱项强化学习，实现内容个性化和学习高效化。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gray">
          <a:xfrm>
            <a:off x="2052598" y="351688"/>
            <a:ext cx="5400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利用知识图谱智能推荐学习路径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DF8B70-D36C-C84B-87E1-D2B1F220F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7" y="1542736"/>
            <a:ext cx="1512599" cy="25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907704" y="1563638"/>
            <a:ext cx="1562751" cy="2502021"/>
            <a:chOff x="751076" y="1545636"/>
            <a:chExt cx="1562751" cy="2502021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853225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1005202" y="1545636"/>
              <a:ext cx="1053876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4141">
                <a:defRPr/>
              </a:pPr>
              <a:r>
                <a:rPr lang="zh-CN" altLang="en-US" b="1" dirty="0">
                  <a:solidFill>
                    <a:srgbClr val="4D4E4C"/>
                  </a:solidFill>
                </a:rPr>
                <a:t>随堂检测</a:t>
              </a:r>
            </a:p>
          </p:txBody>
        </p:sp>
        <p:sp>
          <p:nvSpPr>
            <p:cNvPr id="6" name="Freeform: Shape 3"/>
            <p:cNvSpPr>
              <a:spLocks/>
            </p:cNvSpPr>
            <p:nvPr/>
          </p:nvSpPr>
          <p:spPr bwMode="auto">
            <a:xfrm>
              <a:off x="1076208" y="1817825"/>
              <a:ext cx="911865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418">
                <a:defRPr/>
              </a:pPr>
              <a:r>
                <a:rPr lang="zh-CN" altLang="en-US" sz="1200" dirty="0"/>
                <a:t>每段视频设置若干题目</a:t>
              </a:r>
            </a:p>
          </p:txBody>
        </p:sp>
        <p:sp>
          <p:nvSpPr>
            <p:cNvPr id="7" name="Freeform: Shape 4"/>
            <p:cNvSpPr>
              <a:spLocks/>
            </p:cNvSpPr>
            <p:nvPr/>
          </p:nvSpPr>
          <p:spPr bwMode="auto">
            <a:xfrm>
              <a:off x="751076" y="3516359"/>
              <a:ext cx="1562751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1" dirty="0">
                  <a:solidFill>
                    <a:srgbClr val="4D4E4C"/>
                  </a:solidFill>
                </a:rPr>
                <a:t>看视频的同时，通过完成随堂检测的题目，检测学生对该知识点的掌握程度，并打分。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33862" y="1563638"/>
            <a:ext cx="1562752" cy="2502021"/>
            <a:chOff x="2777234" y="1545636"/>
            <a:chExt cx="1562752" cy="2502021"/>
          </a:xfrm>
        </p:grpSpPr>
        <p:sp>
          <p:nvSpPr>
            <p:cNvPr id="8" name="Freeform: Shape 5"/>
            <p:cNvSpPr>
              <a:spLocks/>
            </p:cNvSpPr>
            <p:nvPr/>
          </p:nvSpPr>
          <p:spPr bwMode="auto">
            <a:xfrm>
              <a:off x="2880006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"/>
            <p:cNvSpPr>
              <a:spLocks/>
            </p:cNvSpPr>
            <p:nvPr/>
          </p:nvSpPr>
          <p:spPr bwMode="auto">
            <a:xfrm>
              <a:off x="3055652" y="1545636"/>
              <a:ext cx="1006539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4141">
                <a:defRPr/>
              </a:pPr>
              <a:r>
                <a:rPr lang="zh-CN" altLang="en-US" b="1" dirty="0">
                  <a:solidFill>
                    <a:srgbClr val="4D4E4C"/>
                  </a:solidFill>
                </a:rPr>
                <a:t>作业系统</a:t>
              </a:r>
            </a:p>
          </p:txBody>
        </p:sp>
        <p:sp>
          <p:nvSpPr>
            <p:cNvPr id="10" name="Freeform: Shape 7"/>
            <p:cNvSpPr>
              <a:spLocks/>
            </p:cNvSpPr>
            <p:nvPr/>
          </p:nvSpPr>
          <p:spPr bwMode="auto">
            <a:xfrm>
              <a:off x="2941669" y="1817825"/>
              <a:ext cx="1233883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418">
                <a:defRPr/>
              </a:pPr>
              <a:r>
                <a:rPr lang="zh-CN" altLang="en-US" sz="1200" dirty="0"/>
                <a:t>教师针对各学科布置作业</a:t>
              </a:r>
            </a:p>
          </p:txBody>
        </p:sp>
        <p:sp>
          <p:nvSpPr>
            <p:cNvPr id="11" name="Freeform: Shape 8"/>
            <p:cNvSpPr>
              <a:spLocks/>
            </p:cNvSpPr>
            <p:nvPr/>
          </p:nvSpPr>
          <p:spPr bwMode="auto">
            <a:xfrm>
              <a:off x="2777234" y="3516359"/>
              <a:ext cx="1562752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1" dirty="0">
                  <a:solidFill>
                    <a:srgbClr val="4D4E4C"/>
                  </a:solidFill>
                </a:rPr>
                <a:t>老师对各学科自定义布置、批改作业，按照学生完成情况进行打分，得分决定学生成就。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60643" y="1563638"/>
            <a:ext cx="1562752" cy="2502021"/>
            <a:chOff x="4804015" y="1545636"/>
            <a:chExt cx="1562752" cy="2502021"/>
          </a:xfrm>
        </p:grpSpPr>
        <p:sp>
          <p:nvSpPr>
            <p:cNvPr id="12" name="Freeform: Shape 9"/>
            <p:cNvSpPr>
              <a:spLocks/>
            </p:cNvSpPr>
            <p:nvPr/>
          </p:nvSpPr>
          <p:spPr bwMode="auto">
            <a:xfrm>
              <a:off x="4906164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"/>
            <p:cNvSpPr>
              <a:spLocks/>
            </p:cNvSpPr>
            <p:nvPr/>
          </p:nvSpPr>
          <p:spPr bwMode="auto">
            <a:xfrm>
              <a:off x="5077450" y="1545636"/>
              <a:ext cx="1015259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4141">
                <a:defRPr/>
              </a:pPr>
              <a:r>
                <a:rPr lang="zh-CN" altLang="en-US" b="1" dirty="0">
                  <a:solidFill>
                    <a:srgbClr val="4D4E4C"/>
                  </a:solidFill>
                </a:rPr>
                <a:t>考试系统</a:t>
              </a:r>
            </a:p>
          </p:txBody>
        </p:sp>
        <p:sp>
          <p:nvSpPr>
            <p:cNvPr id="14" name="Freeform: Shape 11"/>
            <p:cNvSpPr>
              <a:spLocks/>
            </p:cNvSpPr>
            <p:nvPr/>
          </p:nvSpPr>
          <p:spPr bwMode="auto">
            <a:xfrm>
              <a:off x="5078074" y="1817825"/>
              <a:ext cx="1014636" cy="15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418">
                <a:defRPr/>
              </a:pPr>
              <a:r>
                <a:rPr lang="zh-CN" altLang="en-US" sz="1200" dirty="0"/>
                <a:t>连接考证平台</a:t>
              </a:r>
            </a:p>
          </p:txBody>
        </p:sp>
        <p:sp>
          <p:nvSpPr>
            <p:cNvPr id="15" name="Freeform: Shape 12"/>
            <p:cNvSpPr>
              <a:spLocks/>
            </p:cNvSpPr>
            <p:nvPr/>
          </p:nvSpPr>
          <p:spPr bwMode="auto">
            <a:xfrm>
              <a:off x="4804015" y="3516359"/>
              <a:ext cx="1562752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1" dirty="0">
                  <a:solidFill>
                    <a:srgbClr val="4D4E4C"/>
                  </a:solidFill>
                </a:rPr>
                <a:t>各科设置期中、期末考试，学生在考证平台上完成相应考试，考试成绩决定学生成就。</a:t>
              </a:r>
            </a:p>
          </p:txBody>
        </p:sp>
      </p:grpSp>
      <p:sp>
        <p:nvSpPr>
          <p:cNvPr id="24" name="TextBox 18"/>
          <p:cNvSpPr txBox="1"/>
          <p:nvPr/>
        </p:nvSpPr>
        <p:spPr>
          <a:xfrm>
            <a:off x="667670" y="377014"/>
            <a:ext cx="8065294" cy="34624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500" b="1" dirty="0">
                <a:solidFill>
                  <a:srgbClr val="326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完善的学习掌握程度分析</a:t>
            </a:r>
          </a:p>
        </p:txBody>
      </p:sp>
    </p:spTree>
    <p:extLst>
      <p:ext uri="{BB962C8B-B14F-4D97-AF65-F5344CB8AC3E}">
        <p14:creationId xmlns:p14="http://schemas.microsoft.com/office/powerpoint/2010/main" val="39948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Title"/>
  <p:tag name="SHADOWSRC" val="true"/>
  <p:tag name="SCANEADDTIONSP" val="true"/>
  <p:tag name="SCENESHAPETYPE" val="SceneShape"/>
  <p:tag name="SCENESHAPESUBTYPE" val="ScenePicShape"/>
  <p:tag name="SCENESHAPENAME" val="幻影图形"/>
  <p:tag name="LOOPID" val="636730346866377888"/>
  <p:tag name="RESOURCEID" val="636730346866417862"/>
  <p:tag name="SCENEID" val="Unkown"/>
  <p:tag name="SCENELINKIDS" val="87|39|40|41"/>
  <p:tag name="ANIMSTRING" val="97dc195e9db14a91331b8d825796bfd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26E84"/>
      </a:accent1>
      <a:accent2>
        <a:srgbClr val="5B9DBB"/>
      </a:accent2>
      <a:accent3>
        <a:srgbClr val="326E84"/>
      </a:accent3>
      <a:accent4>
        <a:srgbClr val="5B9DBB"/>
      </a:accent4>
      <a:accent5>
        <a:srgbClr val="326E84"/>
      </a:accent5>
      <a:accent6>
        <a:srgbClr val="5B9DBB"/>
      </a:accent6>
      <a:hlink>
        <a:srgbClr val="326E84"/>
      </a:hlink>
      <a:folHlink>
        <a:srgbClr val="5B9D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26E84"/>
    </a:accent1>
    <a:accent2>
      <a:srgbClr val="5B9DBB"/>
    </a:accent2>
    <a:accent3>
      <a:srgbClr val="326E84"/>
    </a:accent3>
    <a:accent4>
      <a:srgbClr val="5B9DBB"/>
    </a:accent4>
    <a:accent5>
      <a:srgbClr val="326E84"/>
    </a:accent5>
    <a:accent6>
      <a:srgbClr val="5B9DBB"/>
    </a:accent6>
    <a:hlink>
      <a:srgbClr val="326E84"/>
    </a:hlink>
    <a:folHlink>
      <a:srgbClr val="5B9D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14374</TotalTime>
  <Words>910</Words>
  <Application>Microsoft Office PowerPoint</Application>
  <PresentationFormat>全屏显示(16:9)</PresentationFormat>
  <Paragraphs>126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方正姚体</vt:lpstr>
      <vt:lpstr>宋体</vt:lpstr>
      <vt:lpstr>微软雅黑</vt:lpstr>
      <vt:lpstr>Agency FB</vt:lpstr>
      <vt:lpstr>Arial</vt:lpstr>
      <vt:lpstr>Calibri</vt:lpstr>
      <vt:lpstr>Comic Sans MS</vt:lpstr>
      <vt:lpstr>Impact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cstor-37</cp:lastModifiedBy>
  <cp:revision>965</cp:revision>
  <dcterms:created xsi:type="dcterms:W3CDTF">2015-04-24T01:01:13Z</dcterms:created>
  <dcterms:modified xsi:type="dcterms:W3CDTF">2019-05-13T02:45:25Z</dcterms:modified>
</cp:coreProperties>
</file>